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notesSlides/notesSlide3.xml" ContentType="application/vnd.openxmlformats-officedocument.presentationml.notesSlide+xml"/>
  <Default Extension="mp4" ContentType="video/unknown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75917" autoAdjust="0"/>
  </p:normalViewPr>
  <p:slideViewPr>
    <p:cSldViewPr snapToGrid="0" snapToObjects="1">
      <p:cViewPr varScale="1">
        <p:scale>
          <a:sx n="82" d="100"/>
          <a:sy n="82" d="100"/>
        </p:scale>
        <p:origin x="-2216" y="-104"/>
      </p:cViewPr>
      <p:guideLst>
        <p:guide orient="horz" pos="3072"/>
        <p:guide pos="4096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latin typeface="Avenir Next Regular"/>
                <a:cs typeface="Avenir Next Regular"/>
              </a:rPr>
              <a:t>• 6</a:t>
            </a:r>
            <a:r>
              <a:rPr lang="en-US" sz="4000" baseline="0" dirty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>
                <a:latin typeface="Avenir Next Regular"/>
                <a:cs typeface="Avenir Next Regular"/>
              </a:rPr>
              <a:t>nhóm</a:t>
            </a:r>
            <a:r>
              <a:rPr lang="en-US" sz="4000" baseline="0" dirty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>
                <a:latin typeface="Avenir Next Regular"/>
                <a:cs typeface="Avenir Next Regular"/>
              </a:rPr>
              <a:t>gia</a:t>
            </a:r>
            <a:r>
              <a:rPr lang="en-US" sz="4000" baseline="0" dirty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>
                <a:latin typeface="Avenir Next Regular"/>
                <a:cs typeface="Avenir Next Regular"/>
              </a:rPr>
              <a:t>đình</a:t>
            </a:r>
            <a:r>
              <a:rPr lang="en-US" sz="4000" baseline="0" dirty="0">
                <a:latin typeface="Avenir Next Regular"/>
                <a:cs typeface="Avenir Next Regular"/>
              </a:rPr>
              <a:t> (</a:t>
            </a:r>
            <a:r>
              <a:rPr lang="en-US" sz="4000" baseline="0" dirty="0" err="1">
                <a:latin typeface="Avenir Next Regular"/>
                <a:cs typeface="Avenir Next Regular"/>
              </a:rPr>
              <a:t>Betania</a:t>
            </a:r>
            <a:r>
              <a:rPr lang="en-US" sz="4000" baseline="0" dirty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>
                <a:latin typeface="Avenir Next Regular"/>
                <a:cs typeface="Avenir Next Regular"/>
              </a:rPr>
              <a:t>Ân</a:t>
            </a:r>
            <a:r>
              <a:rPr lang="en-US" sz="4000" baseline="0" dirty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>
                <a:latin typeface="Avenir Next Regular"/>
                <a:cs typeface="Avenir Next Regular"/>
              </a:rPr>
              <a:t>Sủng</a:t>
            </a:r>
            <a:r>
              <a:rPr lang="en-US" sz="4000" baseline="0" dirty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>
                <a:latin typeface="Avenir Next Regular"/>
                <a:cs typeface="Avenir Next Regular"/>
              </a:rPr>
              <a:t>Nazaret</a:t>
            </a:r>
            <a:r>
              <a:rPr lang="en-US" sz="4000" baseline="0" dirty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>
                <a:latin typeface="Avenir Next Regular"/>
                <a:cs typeface="Avenir Next Regular"/>
              </a:rPr>
              <a:t>Mục</a:t>
            </a:r>
            <a:r>
              <a:rPr lang="en-US" sz="4000" baseline="0" dirty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>
                <a:latin typeface="Avenir Next Regular"/>
                <a:cs typeface="Avenir Next Regular"/>
              </a:rPr>
              <a:t>Đồng</a:t>
            </a:r>
            <a:r>
              <a:rPr lang="en-US" sz="4000" baseline="0" dirty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>
                <a:latin typeface="Avenir Next Regular"/>
                <a:cs typeface="Avenir Next Regular"/>
              </a:rPr>
              <a:t>Gia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Đình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Lữ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Hành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Suối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Thiêng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)</a:t>
            </a:r>
          </a:p>
          <a:p>
            <a:r>
              <a:rPr lang="en-US" sz="4000" baseline="0" dirty="0" smtClean="0">
                <a:latin typeface="Avenir Next Regular"/>
                <a:cs typeface="Avenir Next Regular"/>
              </a:rPr>
              <a:t>• 2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nhóm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người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già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trẻ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nhất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60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mươi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mấy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kể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chuyện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FRD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với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nhóm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Simeon</a:t>
            </a:r>
          </a:p>
          <a:p>
            <a:r>
              <a:rPr lang="en-US" sz="4000" baseline="0" dirty="0" smtClean="0">
                <a:latin typeface="Avenir Next Regular"/>
                <a:cs typeface="Avenir Next Regular"/>
              </a:rPr>
              <a:t>• 1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nhóm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sinh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viên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Hạt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Cải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-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đi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retreat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hàng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năm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làm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formation,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giúp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các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khoá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SEED,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họp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nhóm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hàng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tuần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,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tham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gia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các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sinh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hoạt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vùng</a:t>
            </a:r>
            <a:endParaRPr lang="en-US" sz="4000" baseline="0" dirty="0" smtClean="0">
              <a:latin typeface="Avenir Next Regular"/>
              <a:cs typeface="Avenir Next Regular"/>
            </a:endParaRPr>
          </a:p>
          <a:p>
            <a:r>
              <a:rPr lang="en-US" sz="4000" baseline="0" dirty="0" smtClean="0">
                <a:latin typeface="Avenir Next Regular"/>
                <a:cs typeface="Avenir Next Regular"/>
              </a:rPr>
              <a:t>• 4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nhóm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young adults – tin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vui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: Alex from Roots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sẽ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vào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Nhà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Tập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</a:t>
            </a:r>
            <a:r>
              <a:rPr lang="en-US" sz="4000" baseline="0" dirty="0" err="1" smtClean="0">
                <a:latin typeface="Avenir Next Regular"/>
                <a:cs typeface="Avenir Next Regular"/>
              </a:rPr>
              <a:t>tháng</a:t>
            </a:r>
            <a:r>
              <a:rPr lang="en-US" sz="4000" baseline="0" dirty="0" smtClean="0">
                <a:latin typeface="Avenir Next Regular"/>
                <a:cs typeface="Avenir Next Regular"/>
              </a:rPr>
              <a:t> 8.</a:t>
            </a:r>
            <a:endParaRPr lang="en-US" sz="4000" dirty="0">
              <a:latin typeface="Avenir Next Regular"/>
              <a:cs typeface="Avenir Next Regular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• </a:t>
            </a:r>
            <a:r>
              <a:rPr lang="en-US" dirty="0" err="1" smtClean="0"/>
              <a:t>có</a:t>
            </a:r>
            <a:r>
              <a:rPr lang="en-US" dirty="0" smtClean="0"/>
              <a:t> Loyola Institute</a:t>
            </a:r>
            <a:r>
              <a:rPr lang="en-US" baseline="0" dirty="0" smtClean="0"/>
              <a:t> Spirituality, ACE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Spiritual Direction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19</a:t>
            </a:r>
            <a:r>
              <a:rPr lang="en-US" baseline="30000" dirty="0" smtClean="0"/>
              <a:t>th</a:t>
            </a:r>
            <a:endParaRPr lang="en-US" baseline="0" dirty="0" smtClean="0"/>
          </a:p>
          <a:p>
            <a:r>
              <a:rPr lang="en-US" baseline="0" dirty="0" smtClean="0"/>
              <a:t>• 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khoá</a:t>
            </a:r>
            <a:r>
              <a:rPr lang="en-US" baseline="0" dirty="0" smtClean="0"/>
              <a:t> SEED </a:t>
            </a:r>
            <a:r>
              <a:rPr lang="en-US" baseline="0" dirty="0" err="1" smtClean="0"/>
              <a:t>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Tây</a:t>
            </a:r>
            <a:r>
              <a:rPr lang="en-US" baseline="0" dirty="0" smtClean="0"/>
              <a:t> Nam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khoá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Bắc</a:t>
            </a:r>
            <a:r>
              <a:rPr lang="en-US" baseline="0" dirty="0" smtClean="0"/>
              <a:t> Cali;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nay SEED Source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Bắc</a:t>
            </a:r>
            <a:r>
              <a:rPr lang="en-US" baseline="0" dirty="0" smtClean="0"/>
              <a:t> Cali </a:t>
            </a:r>
            <a:r>
              <a:rPr lang="en-US" baseline="0" dirty="0" err="1" smtClean="0"/>
              <a:t>nhằm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SEED leaders </a:t>
            </a:r>
            <a:r>
              <a:rPr lang="en-US" baseline="0" dirty="0" err="1" smtClean="0"/>
              <a:t>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Bắc</a:t>
            </a:r>
            <a:r>
              <a:rPr lang="en-US" baseline="0" dirty="0" smtClean="0"/>
              <a:t> Cali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huynh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organizers.</a:t>
            </a:r>
          </a:p>
          <a:p>
            <a:r>
              <a:rPr lang="en-US" baseline="0" dirty="0" smtClean="0"/>
              <a:t>• 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SEED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15-20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chỗ</a:t>
            </a:r>
            <a:r>
              <a:rPr lang="en-US" baseline="0" dirty="0" smtClean="0"/>
              <a:t>!</a:t>
            </a:r>
          </a:p>
          <a:p>
            <a:r>
              <a:rPr lang="en-US" baseline="0" dirty="0" smtClean="0"/>
              <a:t>•</a:t>
            </a:r>
            <a:r>
              <a:rPr lang="en-US" baseline="0" dirty="0" smtClean="0"/>
              <a:t> 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2017,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young adults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workshop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HMV, CRW,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Taize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Vọng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vùng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• 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vùng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HMV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CRW, </a:t>
            </a:r>
            <a:r>
              <a:rPr lang="en-US" baseline="0" dirty="0" err="1" smtClean="0"/>
              <a:t>thánh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lễ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ngay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FRD, </a:t>
            </a:r>
            <a:r>
              <a:rPr lang="en-US" baseline="0" dirty="0" err="1" smtClean="0"/>
              <a:t>linh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đạo</a:t>
            </a:r>
            <a:r>
              <a:rPr lang="en-US" baseline="0" dirty="0" smtClean="0"/>
              <a:t> I-</a:t>
            </a:r>
            <a:r>
              <a:rPr lang="en-US" baseline="0" dirty="0" err="1" smtClean="0"/>
              <a:t>Nhã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-CLC.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FRD,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200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tưởng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thiên</a:t>
            </a:r>
            <a:r>
              <a:rPr lang="en-US" baseline="0" dirty="0" smtClean="0"/>
              <a:t>!</a:t>
            </a:r>
          </a:p>
          <a:p>
            <a:r>
              <a:rPr lang="en-US" baseline="0" dirty="0" smtClean="0"/>
              <a:t>• 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 ĐH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tặng</a:t>
            </a:r>
            <a:r>
              <a:rPr lang="en-US" baseline="0" dirty="0" smtClean="0"/>
              <a:t> 1 con </a:t>
            </a:r>
            <a:r>
              <a:rPr lang="en-US" baseline="0" dirty="0" err="1" smtClean="0"/>
              <a:t>dê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2 con.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soạn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tặng</a:t>
            </a:r>
            <a:r>
              <a:rPr lang="en-US" baseline="0" dirty="0" smtClean="0"/>
              <a:t> 6 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luôn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nồi</a:t>
            </a:r>
            <a:r>
              <a:rPr lang="en-US" baseline="0" dirty="0" smtClean="0"/>
              <a:t>! 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• 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, </a:t>
            </a:r>
            <a:r>
              <a:rPr lang="en-US" dirty="0" err="1" smtClean="0"/>
              <a:t>gọi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“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”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</a:t>
            </a:r>
            <a:r>
              <a:rPr lang="en-US" dirty="0" err="1" smtClean="0"/>
              <a:t>đóng</a:t>
            </a:r>
            <a:r>
              <a:rPr lang="en-US" dirty="0" smtClean="0"/>
              <a:t> </a:t>
            </a:r>
            <a:r>
              <a:rPr lang="en-US" dirty="0" err="1" smtClean="0"/>
              <a:t>niên</a:t>
            </a:r>
            <a:r>
              <a:rPr lang="en-US" dirty="0" smtClean="0"/>
              <a:t> </a:t>
            </a:r>
            <a:r>
              <a:rPr lang="en-US" dirty="0" err="1" smtClean="0"/>
              <a:t>liễm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</a:t>
            </a:r>
            <a:r>
              <a:rPr lang="en-US" dirty="0" err="1" smtClean="0"/>
              <a:t>đóng</a:t>
            </a:r>
            <a:r>
              <a:rPr lang="en-US" dirty="0" smtClean="0"/>
              <a:t> 1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</a:t>
            </a:r>
            <a:r>
              <a:rPr lang="en-US" dirty="0" err="1" smtClean="0"/>
              <a:t>đóng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CLC.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• </a:t>
            </a:r>
            <a:r>
              <a:rPr lang="en-US" dirty="0" err="1" smtClean="0"/>
              <a:t>tuy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vài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“</a:t>
            </a:r>
            <a:r>
              <a:rPr lang="en-US" dirty="0" err="1" smtClean="0"/>
              <a:t>đóng</a:t>
            </a:r>
            <a:r>
              <a:rPr lang="en-US" dirty="0" smtClean="0"/>
              <a:t> </a:t>
            </a:r>
            <a:r>
              <a:rPr lang="en-US" dirty="0" err="1" smtClean="0"/>
              <a:t>góp</a:t>
            </a:r>
            <a:r>
              <a:rPr lang="en-US" dirty="0" smtClean="0"/>
              <a:t>”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tiệc</a:t>
            </a:r>
            <a:r>
              <a:rPr lang="en-US" dirty="0" smtClean="0"/>
              <a:t> </a:t>
            </a:r>
            <a:r>
              <a:rPr lang="en-US" dirty="0" err="1" smtClean="0"/>
              <a:t>gây</a:t>
            </a:r>
            <a:r>
              <a:rPr lang="en-US" dirty="0" smtClean="0"/>
              <a:t> </a:t>
            </a:r>
            <a:r>
              <a:rPr lang="en-US" dirty="0" err="1" smtClean="0"/>
              <a:t>quỹ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. </a:t>
            </a:r>
            <a:r>
              <a:rPr lang="en-US" dirty="0" err="1" smtClean="0"/>
              <a:t>Gấp</a:t>
            </a:r>
            <a:r>
              <a:rPr lang="en-US" dirty="0" smtClean="0"/>
              <a:t> 10, 20 </a:t>
            </a:r>
            <a:r>
              <a:rPr lang="en-US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liễm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lùng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hy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!</a:t>
            </a:r>
            <a:endParaRPr lang="en-US" baseline="0" dirty="0" smtClean="0"/>
          </a:p>
          <a:p>
            <a:r>
              <a:rPr lang="en-US" baseline="0" dirty="0" smtClean="0"/>
              <a:t>• 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riêng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. Từ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Young Adults Project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Hội</a:t>
            </a:r>
            <a:r>
              <a:rPr lang="en-US" baseline="0" dirty="0" smtClean="0"/>
              <a:t> 2015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Tây</a:t>
            </a:r>
            <a:r>
              <a:rPr lang="en-US" baseline="0" dirty="0" smtClean="0"/>
              <a:t> Nam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buổi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nguyện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2017.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Taize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• 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SEED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</a:t>
            </a:r>
            <a:r>
              <a:rPr lang="en-US" baseline="0" dirty="0" smtClean="0"/>
              <a:t> SEED leaders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11, 12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nữa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Tây</a:t>
            </a:r>
            <a:r>
              <a:rPr lang="en-US" baseline="0" dirty="0" smtClean="0"/>
              <a:t> Nam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:</a:t>
            </a:r>
          </a:p>
          <a:p>
            <a:pPr marL="457200" indent="-457200">
              <a:buAutoNum type="arabicPeriod"/>
            </a:pPr>
            <a:r>
              <a:rPr lang="en-US" baseline="0" dirty="0" err="1" smtClean="0"/>
              <a:t>Gom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nơi</a:t>
            </a:r>
            <a:r>
              <a:rPr lang="en-US" baseline="0" dirty="0" smtClean="0"/>
              <a:t>, e.g. Google drive, Box,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endParaRPr lang="en-US" baseline="0" dirty="0" smtClean="0"/>
          </a:p>
          <a:p>
            <a:pPr marL="457200" indent="-457200">
              <a:buAutoNum type="arabicPeriod"/>
            </a:pP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tháng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teen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picnic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nguyện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game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Nhờ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SEED leaders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trưa</a:t>
            </a:r>
            <a:r>
              <a:rPr lang="en-US" baseline="0" dirty="0" smtClean="0"/>
              <a:t>.</a:t>
            </a:r>
          </a:p>
          <a:p>
            <a:pPr marL="457200" indent="-457200">
              <a:buAutoNum type="arabicPeriod"/>
            </a:pPr>
            <a:endParaRPr lang="en-US" baseline="0" dirty="0" smtClean="0"/>
          </a:p>
          <a:p>
            <a:pPr marL="457200" indent="-457200">
              <a:buNone/>
            </a:pPr>
            <a:r>
              <a:rPr lang="en-US" baseline="0" dirty="0" err="1" smtClean="0"/>
              <a:t>Hy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until the next SEED retreat.</a:t>
            </a:r>
          </a:p>
          <a:p>
            <a:pPr marL="457200" indent="-45720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• 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quen</a:t>
            </a:r>
            <a:r>
              <a:rPr lang="en-US" dirty="0" smtClean="0"/>
              <a:t> </a:t>
            </a:r>
            <a:r>
              <a:rPr lang="en-US" dirty="0" err="1" smtClean="0"/>
              <a:t>quen</a:t>
            </a:r>
            <a:r>
              <a:rPr lang="en-US" dirty="0" smtClean="0"/>
              <a:t>… </a:t>
            </a:r>
            <a:r>
              <a:rPr lang="en-US" dirty="0" err="1" smtClean="0"/>
              <a:t>Hân</a:t>
            </a:r>
            <a:r>
              <a:rPr lang="en-US" dirty="0" smtClean="0"/>
              <a:t>,</a:t>
            </a:r>
            <a:r>
              <a:rPr lang="en-US" baseline="0" dirty="0" smtClean="0"/>
              <a:t> Peter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Bích-Hải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đủ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đêm</a:t>
            </a:r>
            <a:r>
              <a:rPr lang="en-US" baseline="0" dirty="0" smtClean="0"/>
              <a:t>!”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nỗi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đoàn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• 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khủng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endParaRPr lang="en-US" baseline="0" dirty="0" smtClean="0"/>
          </a:p>
          <a:p>
            <a:r>
              <a:rPr lang="en-US" baseline="0" dirty="0" smtClean="0"/>
              <a:t>• confused guide?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</a:t>
            </a:r>
            <a:r>
              <a:rPr lang="en-US" baseline="0" dirty="0" smtClean="0"/>
              <a:t>!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• </a:t>
            </a:r>
            <a:r>
              <a:rPr lang="en-US" dirty="0" err="1" smtClean="0"/>
              <a:t>Tây</a:t>
            </a:r>
            <a:r>
              <a:rPr lang="en-US" dirty="0" smtClean="0"/>
              <a:t> Nam </a:t>
            </a:r>
            <a:r>
              <a:rPr lang="en-US" dirty="0" err="1" smtClean="0"/>
              <a:t>lần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6, 7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tham</a:t>
            </a:r>
            <a:r>
              <a:rPr lang="en-US" dirty="0" smtClean="0"/>
              <a:t> </a:t>
            </a:r>
            <a:r>
              <a:rPr lang="en-US" dirty="0" err="1" smtClean="0"/>
              <a:t>dự</a:t>
            </a:r>
            <a:r>
              <a:rPr lang="en-US" dirty="0" smtClean="0"/>
              <a:t> </a:t>
            </a:r>
            <a:r>
              <a:rPr lang="en-US" dirty="0" err="1" smtClean="0"/>
              <a:t>khoá</a:t>
            </a:r>
            <a:r>
              <a:rPr lang="en-US" dirty="0" smtClean="0"/>
              <a:t> guide. </a:t>
            </a:r>
            <a:r>
              <a:rPr lang="en-US" dirty="0" err="1" smtClean="0"/>
              <a:t>Hy</a:t>
            </a:r>
            <a:r>
              <a:rPr lang="en-US" dirty="0" smtClean="0"/>
              <a:t> </a:t>
            </a:r>
            <a:r>
              <a:rPr lang="en-US" dirty="0" err="1" smtClean="0"/>
              <a:t>vọng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guides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“confused”!</a:t>
            </a:r>
          </a:p>
          <a:p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• 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Năm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ngoái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Tây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Nam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đã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tổ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chức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khoá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CRW,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có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thể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năm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nay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sẽ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xin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BHL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cho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khoá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Servant Leadership </a:t>
            </a:r>
            <a:r>
              <a:rPr lang="en-US" sz="2200" baseline="0" smtClean="0">
                <a:latin typeface="Helvetica Neue"/>
                <a:ea typeface="Helvetica Neue"/>
                <a:cs typeface="Helvetica Neue"/>
                <a:sym typeface="Helvetica Neue"/>
              </a:rPr>
              <a:t>in CLC</a:t>
            </a:r>
          </a:p>
          <a:p>
            <a:r>
              <a:rPr lang="en-US" sz="2200" baseline="0" smtClean="0">
                <a:latin typeface="Helvetica Neue"/>
                <a:ea typeface="Helvetica Neue"/>
                <a:cs typeface="Helvetica Neue"/>
                <a:sym typeface="Helvetica Neue"/>
              </a:rPr>
              <a:t>•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Với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Young Adults Project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đã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bắt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đầu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hoạt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động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từ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cuối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năm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ngoái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hy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vọng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sẽ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có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thêm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những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chương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trình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khác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cho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năm</a:t>
            </a:r>
            <a:r>
              <a:rPr lang="en-US" sz="22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nay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Image"/>
          <p:cNvSpPr>
            <a:spLocks noGrp="1"/>
          </p:cNvSpPr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Image"/>
          <p:cNvSpPr>
            <a:spLocks noGrp="1"/>
          </p:cNvSpPr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Image"/>
          <p:cNvSpPr>
            <a:spLocks noGrp="1"/>
          </p:cNvSpPr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Image"/>
          <p:cNvSpPr>
            <a:spLocks noGrp="1"/>
          </p:cNvSpPr>
          <p:nvPr>
            <p:ph type="pic" idx="13"/>
          </p:nvPr>
        </p:nvSpPr>
        <p:spPr>
          <a:xfrm>
            <a:off x="368899" y="368300"/>
            <a:ext cx="12268201" cy="7899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368300" y="8369300"/>
            <a:ext cx="122682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8300" y="9017000"/>
            <a:ext cx="122682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92600"/>
            <a:ext cx="104648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142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52344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2800" i="1"/>
            </a:lvl1pPr>
          </a:lstStyle>
          <a:p>
            <a:r>
              <a:t>–Johnny Appleseed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Line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NAME"/>
          <p:cNvSpPr txBox="1"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26" name="PROJECT"/>
          <p:cNvSpPr txBox="1">
            <a:spLocks noGrp="1"/>
          </p:cNvSpPr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27" name="DATE"/>
          <p:cNvSpPr txBox="1">
            <a:spLocks noGrp="1"/>
          </p:cNvSpPr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28" name="Client"/>
          <p:cNvSpPr txBox="1">
            <a:spLocks noGrp="1"/>
          </p:cNvSpPr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29" name="DATE"/>
          <p:cNvSpPr txBox="1">
            <a:spLocks noGrp="1"/>
          </p:cNvSpPr>
          <p:nvPr>
            <p:ph type="body" sz="quarter" idx="17"/>
          </p:nvPr>
        </p:nvSpPr>
        <p:spPr>
          <a:xfrm>
            <a:off x="1422400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30" name="Image"/>
          <p:cNvSpPr>
            <a:spLocks noGrp="1"/>
          </p:cNvSpPr>
          <p:nvPr>
            <p:ph type="pic" idx="18"/>
          </p:nvPr>
        </p:nvSpPr>
        <p:spPr>
          <a:xfrm>
            <a:off x="368300" y="355600"/>
            <a:ext cx="122682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/>
          <p:cNvSpPr/>
          <p:nvPr/>
        </p:nvSpPr>
        <p:spPr>
          <a:xfrm>
            <a:off x="278468" y="89154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Line"/>
          <p:cNvSpPr/>
          <p:nvPr/>
        </p:nvSpPr>
        <p:spPr>
          <a:xfrm>
            <a:off x="5256995" y="8902700"/>
            <a:ext cx="1" cy="592215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Line"/>
          <p:cNvSpPr/>
          <p:nvPr/>
        </p:nvSpPr>
        <p:spPr>
          <a:xfrm>
            <a:off x="278468" y="7188200"/>
            <a:ext cx="12446932" cy="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NAME"/>
          <p:cNvSpPr txBox="1">
            <a:spLocks noGrp="1"/>
          </p:cNvSpPr>
          <p:nvPr>
            <p:ph type="body" sz="quarter" idx="13"/>
          </p:nvPr>
        </p:nvSpPr>
        <p:spPr>
          <a:xfrm>
            <a:off x="6359707" y="8877300"/>
            <a:ext cx="1189179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45" name="PROJECT"/>
          <p:cNvSpPr txBox="1">
            <a:spLocks noGrp="1"/>
          </p:cNvSpPr>
          <p:nvPr>
            <p:ph type="body" sz="quarter" idx="14"/>
          </p:nvPr>
        </p:nvSpPr>
        <p:spPr>
          <a:xfrm>
            <a:off x="339854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46" name="DATE"/>
          <p:cNvSpPr txBox="1">
            <a:spLocks noGrp="1"/>
          </p:cNvSpPr>
          <p:nvPr>
            <p:ph type="body" sz="quarter" idx="15"/>
          </p:nvPr>
        </p:nvSpPr>
        <p:spPr>
          <a:xfrm>
            <a:off x="339905" y="8912250"/>
            <a:ext cx="579730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7" name="Client"/>
          <p:cNvSpPr txBox="1">
            <a:spLocks noGrp="1"/>
          </p:cNvSpPr>
          <p:nvPr>
            <p:ph type="body" sz="quarter" idx="16"/>
          </p:nvPr>
        </p:nvSpPr>
        <p:spPr>
          <a:xfrm>
            <a:off x="5318302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48" name="DATE"/>
          <p:cNvSpPr txBox="1">
            <a:spLocks noGrp="1"/>
          </p:cNvSpPr>
          <p:nvPr>
            <p:ph type="body" sz="quarter" idx="17"/>
          </p:nvPr>
        </p:nvSpPr>
        <p:spPr>
          <a:xfrm>
            <a:off x="1419408" y="8877300"/>
            <a:ext cx="1045160" cy="647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49" name="Image"/>
          <p:cNvSpPr>
            <a:spLocks noGrp="1"/>
          </p:cNvSpPr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Image"/>
          <p:cNvSpPr>
            <a:spLocks noGrp="1"/>
          </p:cNvSpPr>
          <p:nvPr>
            <p:ph type="pic" sz="quarter" idx="19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Image"/>
          <p:cNvSpPr>
            <a:spLocks noGrp="1"/>
          </p:cNvSpPr>
          <p:nvPr>
            <p:ph type="pic" sz="quarter" idx="20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Image"/>
          <p:cNvSpPr>
            <a:spLocks noGrp="1"/>
          </p:cNvSpPr>
          <p:nvPr>
            <p:ph type="pic" sz="half" idx="21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>
            <a:spLocks noGrp="1"/>
          </p:cNvSpPr>
          <p:nvPr>
            <p:ph type="pic" sz="half" idx="13"/>
          </p:nvPr>
        </p:nvSpPr>
        <p:spPr>
          <a:xfrm>
            <a:off x="6921500" y="1354541"/>
            <a:ext cx="5156200" cy="703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sz="65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76454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2743" y="9476689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36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5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Đồng Hành Tây Nam Slideshow.mp4" descr="Đồng Hành Tây Nam Slideshow.mp4"/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200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DF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ác Nhóm Vùng Tây Nam"/>
          <p:cNvSpPr txBox="1">
            <a:spLocks noGrp="1"/>
          </p:cNvSpPr>
          <p:nvPr>
            <p:ph type="title"/>
          </p:nvPr>
        </p:nvSpPr>
        <p:spPr>
          <a:xfrm>
            <a:off x="297656" y="266700"/>
            <a:ext cx="12409488" cy="19208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D76E6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Các Nhóm Vùng Tây Nam</a:t>
            </a:r>
          </a:p>
        </p:txBody>
      </p:sp>
      <p:sp>
        <p:nvSpPr>
          <p:cNvPr id="170" name="Betania"/>
          <p:cNvSpPr txBox="1"/>
          <p:nvPr/>
        </p:nvSpPr>
        <p:spPr>
          <a:xfrm>
            <a:off x="1171117" y="2391562"/>
            <a:ext cx="2394270" cy="9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/>
            </a:lvl1pPr>
          </a:lstStyle>
          <a:p>
            <a:r>
              <a:t>Betania</a:t>
            </a:r>
          </a:p>
        </p:txBody>
      </p:sp>
      <p:sp>
        <p:nvSpPr>
          <p:cNvPr id="171" name="Ân Sủng"/>
          <p:cNvSpPr txBox="1"/>
          <p:nvPr/>
        </p:nvSpPr>
        <p:spPr>
          <a:xfrm>
            <a:off x="9129403" y="3578275"/>
            <a:ext cx="319164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 b="1">
                <a:solidFill>
                  <a:srgbClr val="FF26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Ân Sủng</a:t>
            </a:r>
          </a:p>
        </p:txBody>
      </p:sp>
      <p:sp>
        <p:nvSpPr>
          <p:cNvPr id="172" name="Carus"/>
          <p:cNvSpPr txBox="1"/>
          <p:nvPr/>
        </p:nvSpPr>
        <p:spPr>
          <a:xfrm>
            <a:off x="5239334" y="4298949"/>
            <a:ext cx="2526132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200">
                <a:solidFill>
                  <a:srgbClr val="FF40FF"/>
                </a:solidFill>
                <a:latin typeface="Avenir Next Heavy"/>
                <a:ea typeface="Avenir Next Heavy"/>
                <a:cs typeface="Avenir Next Heavy"/>
                <a:sym typeface="Avenir Next Heavy"/>
              </a:defRPr>
            </a:lvl1pPr>
          </a:lstStyle>
          <a:p>
            <a:r>
              <a:t>Carus</a:t>
            </a:r>
          </a:p>
        </p:txBody>
      </p:sp>
      <p:sp>
        <p:nvSpPr>
          <p:cNvPr id="173" name="Cecilia"/>
          <p:cNvSpPr txBox="1"/>
          <p:nvPr/>
        </p:nvSpPr>
        <p:spPr>
          <a:xfrm>
            <a:off x="4904917" y="2338388"/>
            <a:ext cx="2970731" cy="1089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>
                <a:solidFill>
                  <a:srgbClr val="942192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Cecilia</a:t>
            </a:r>
          </a:p>
        </p:txBody>
      </p:sp>
      <p:sp>
        <p:nvSpPr>
          <p:cNvPr id="174" name="Hạt Cải"/>
          <p:cNvSpPr txBox="1"/>
          <p:nvPr/>
        </p:nvSpPr>
        <p:spPr>
          <a:xfrm>
            <a:off x="5793917" y="3441448"/>
            <a:ext cx="2747638" cy="1180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32AA24"/>
                </a:solidFill>
              </a:defRPr>
            </a:lvl1pPr>
          </a:lstStyle>
          <a:p>
            <a:r>
              <a:t>Hạt Cải</a:t>
            </a:r>
          </a:p>
        </p:txBody>
      </p:sp>
      <p:sp>
        <p:nvSpPr>
          <p:cNvPr id="175" name="Gia Đình Lữ Hành"/>
          <p:cNvSpPr txBox="1"/>
          <p:nvPr/>
        </p:nvSpPr>
        <p:spPr>
          <a:xfrm>
            <a:off x="777417" y="5358693"/>
            <a:ext cx="7596310" cy="1068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 b="1" i="1">
                <a:solidFill>
                  <a:srgbClr val="0083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Gia Đình Lữ Hành</a:t>
            </a:r>
          </a:p>
        </p:txBody>
      </p:sp>
      <p:sp>
        <p:nvSpPr>
          <p:cNvPr id="176" name="Micae Nguyễn Huy Mỹ"/>
          <p:cNvSpPr txBox="1"/>
          <p:nvPr/>
        </p:nvSpPr>
        <p:spPr>
          <a:xfrm>
            <a:off x="4087057" y="6496151"/>
            <a:ext cx="8459363" cy="111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A816FF"/>
                </a:solidFill>
              </a:defRPr>
            </a:lvl1pPr>
          </a:lstStyle>
          <a:p>
            <a:r>
              <a:t>Micae Nguyễn Huy Mỹ</a:t>
            </a:r>
          </a:p>
        </p:txBody>
      </p:sp>
      <p:sp>
        <p:nvSpPr>
          <p:cNvPr id="177" name="Mục Đồng"/>
          <p:cNvSpPr txBox="1"/>
          <p:nvPr/>
        </p:nvSpPr>
        <p:spPr>
          <a:xfrm>
            <a:off x="8507103" y="4705451"/>
            <a:ext cx="4114327" cy="118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8CC25E"/>
                </a:solidFill>
              </a:defRPr>
            </a:lvl1pPr>
          </a:lstStyle>
          <a:p>
            <a:r>
              <a:t>Mục Đồng</a:t>
            </a:r>
          </a:p>
        </p:txBody>
      </p:sp>
      <p:sp>
        <p:nvSpPr>
          <p:cNvPr id="178" name="Nazaret"/>
          <p:cNvSpPr txBox="1"/>
          <p:nvPr/>
        </p:nvSpPr>
        <p:spPr>
          <a:xfrm>
            <a:off x="282117" y="4317390"/>
            <a:ext cx="3593279" cy="111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800">
                <a:solidFill>
                  <a:srgbClr val="EB6F51"/>
                </a:solidFill>
              </a:defRPr>
            </a:lvl1pPr>
          </a:lstStyle>
          <a:p>
            <a:r>
              <a:t>Nazaret</a:t>
            </a:r>
          </a:p>
        </p:txBody>
      </p:sp>
      <p:sp>
        <p:nvSpPr>
          <p:cNvPr id="179" name="Roots"/>
          <p:cNvSpPr txBox="1"/>
          <p:nvPr/>
        </p:nvSpPr>
        <p:spPr>
          <a:xfrm>
            <a:off x="828217" y="7080707"/>
            <a:ext cx="2501079" cy="1205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400">
                <a:solidFill>
                  <a:srgbClr val="B15B53"/>
                </a:solidFill>
              </a:defRPr>
            </a:lvl1pPr>
          </a:lstStyle>
          <a:p>
            <a:r>
              <a:t>Roots</a:t>
            </a:r>
          </a:p>
        </p:txBody>
      </p:sp>
      <p:sp>
        <p:nvSpPr>
          <p:cNvPr id="180" name="Simeon"/>
          <p:cNvSpPr txBox="1"/>
          <p:nvPr/>
        </p:nvSpPr>
        <p:spPr>
          <a:xfrm>
            <a:off x="8686441" y="2374899"/>
            <a:ext cx="365960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D024AD"/>
                </a:solidFill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r>
              <a:t>Simeon</a:t>
            </a:r>
          </a:p>
        </p:txBody>
      </p:sp>
      <p:sp>
        <p:nvSpPr>
          <p:cNvPr id="181" name="Suối Thiêng"/>
          <p:cNvSpPr txBox="1"/>
          <p:nvPr/>
        </p:nvSpPr>
        <p:spPr>
          <a:xfrm>
            <a:off x="1871651" y="8327745"/>
            <a:ext cx="5407841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400" b="1">
                <a:solidFill>
                  <a:srgbClr val="3A6AE2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Suối Thiêng</a:t>
            </a:r>
          </a:p>
        </p:txBody>
      </p:sp>
      <p:sp>
        <p:nvSpPr>
          <p:cNvPr id="182" name="The Vine"/>
          <p:cNvSpPr txBox="1"/>
          <p:nvPr/>
        </p:nvSpPr>
        <p:spPr>
          <a:xfrm>
            <a:off x="7347832" y="7835899"/>
            <a:ext cx="513851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200">
                <a:solidFill>
                  <a:srgbClr val="D41858"/>
                </a:solidFill>
                <a:latin typeface="Academy Engraved LET"/>
                <a:ea typeface="Academy Engraved LET"/>
                <a:cs typeface="Academy Engraved LET"/>
                <a:sym typeface="Academy Engraved LET"/>
              </a:defRPr>
            </a:lvl1pPr>
          </a:lstStyle>
          <a:p>
            <a:r>
              <a:t>The Vine</a:t>
            </a:r>
          </a:p>
        </p:txBody>
      </p:sp>
      <p:sp>
        <p:nvSpPr>
          <p:cNvPr id="183" name="Nhóm Mới"/>
          <p:cNvSpPr txBox="1"/>
          <p:nvPr/>
        </p:nvSpPr>
        <p:spPr>
          <a:xfrm>
            <a:off x="1384189" y="3578275"/>
            <a:ext cx="382187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 i="1">
                <a:solidFill>
                  <a:srgbClr val="6AAEDA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Nhóm Mới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" presetClass="entr" presetSubtype="5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3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10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15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0"/>
                            </p:stCondLst>
                            <p:childTnLst>
                              <p:par>
                                <p:cTn id="62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6" presetID="2" presetClass="entr" presetSubtype="1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2" animBg="1" advAuto="0"/>
      <p:bldP spid="171" grpId="1" animBg="1" advAuto="0"/>
      <p:bldP spid="172" grpId="3" animBg="1" advAuto="0"/>
      <p:bldP spid="173" grpId="4" animBg="1" advAuto="0"/>
      <p:bldP spid="174" grpId="5" animBg="1" advAuto="0"/>
      <p:bldP spid="175" grpId="6" animBg="1" advAuto="0"/>
      <p:bldP spid="176" grpId="7" animBg="1" advAuto="0"/>
      <p:bldP spid="177" grpId="8" animBg="1" advAuto="0"/>
      <p:bldP spid="178" grpId="9" animBg="1" advAuto="0"/>
      <p:bldP spid="179" grpId="10" animBg="1" advAuto="0"/>
      <p:bldP spid="180" grpId="11" animBg="1" advAuto="0"/>
      <p:bldP spid="181" grpId="12" animBg="1" advAuto="0"/>
      <p:bldP spid="182" grpId="13" animBg="1" advAuto="0"/>
      <p:bldP spid="183" grpId="1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FFF464"/>
            </a:gs>
            <a:gs pos="100000">
              <a:srgbClr val="CD66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ức Sống Vùng Tây Nam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1855441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Sức Sống Vùng Tây Nam</a:t>
            </a:r>
          </a:p>
        </p:txBody>
      </p:sp>
      <p:sp>
        <p:nvSpPr>
          <p:cNvPr id="186" name="• 14 Cộng Đoàn…"/>
          <p:cNvSpPr txBox="1"/>
          <p:nvPr/>
        </p:nvSpPr>
        <p:spPr>
          <a:xfrm>
            <a:off x="1234617" y="2603500"/>
            <a:ext cx="10535566" cy="485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14 Cộng Đoàn</a:t>
            </a:r>
          </a:p>
          <a:p>
            <a:pPr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7 Cộng Đoàn có Group Guide</a:t>
            </a:r>
            <a:br/>
            <a:r>
              <a:t>• 184 Nhóm Viên</a:t>
            </a:r>
            <a:br/>
            <a:r>
              <a:t>• 21 nhóm viên làm Cam Kết Tạm</a:t>
            </a:r>
          </a:p>
          <a:p>
            <a:pPr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30 nhóm viên làm Cam Kết Trọn</a:t>
            </a:r>
          </a:p>
          <a:p>
            <a:pPr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37 nhóm viên làm Linh Thao Trọn/19th Annotation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  <p:bldP spid="186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FFF464"/>
            </a:gs>
            <a:gs pos="100000">
              <a:srgbClr val="CD66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Hồng Ân – Graces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1930599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Hồng Ân – Graces</a:t>
            </a:r>
          </a:p>
        </p:txBody>
      </p:sp>
      <p:sp>
        <p:nvSpPr>
          <p:cNvPr id="189" name="Đa dạng (lứa tuổi, ngôn ngữ, văn hóa) / Diversity…"/>
          <p:cNvSpPr txBox="1"/>
          <p:nvPr/>
        </p:nvSpPr>
        <p:spPr>
          <a:xfrm>
            <a:off x="1183420" y="1841500"/>
            <a:ext cx="10637959" cy="830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Đa dạng (lứa tuổi, ngôn ngữ, văn hóa) / Diversity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Có nhiều anh chị Linh Hướng / Spiritual Directors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Mục vụ SEED rất mạnh / SEED Ministry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Hợp tác với nhau / Collaboration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Giởi Trẻ trưởng thành / Mature Young Adults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Song ngữ Việt-Anh / Bilingual (Việt–English)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Linh Đạo I-Nhã / Ignatian Spirituality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28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ACE rộng rãi đóng góp qũy Vùng / Generous in Financial Contribution </a:t>
            </a:r>
            <a:br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89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FFF464"/>
            </a:gs>
            <a:gs pos="100000">
              <a:srgbClr val="CD66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hách Đố – Challenges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1800126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Thách Đố – Challenges</a:t>
            </a:r>
          </a:p>
        </p:txBody>
      </p:sp>
      <p:sp>
        <p:nvSpPr>
          <p:cNvPr id="192" name="Đóng góp tài chánh/ Membership Dues…"/>
          <p:cNvSpPr txBox="1"/>
          <p:nvPr/>
        </p:nvSpPr>
        <p:spPr>
          <a:xfrm>
            <a:off x="1577517" y="2603500"/>
            <a:ext cx="9849766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Đóng góp tài chánh/ Membership Dues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Thiếu huấn luyện, nâng đỡ cho Giới Trẻ / Formation&amp; Support for Young Adults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Huấn luyện &amp; hỗ trợ thanh thiếu niên / </a:t>
            </a:r>
            <a:br/>
            <a:r>
              <a:t>Support for Teens &amp; Kids </a:t>
            </a:r>
            <a:br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  <p:bldP spid="192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FFF464"/>
            </a:gs>
            <a:gs pos="100000">
              <a:srgbClr val="CD66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Điểm Yếu – Weakness"/>
          <p:cNvSpPr txBox="1">
            <a:spLocks noGrp="1"/>
          </p:cNvSpPr>
          <p:nvPr>
            <p:ph type="title"/>
          </p:nvPr>
        </p:nvSpPr>
        <p:spPr>
          <a:xfrm>
            <a:off x="1041400" y="266700"/>
            <a:ext cx="10922000" cy="1911549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Điểm Yếu – Weakness</a:t>
            </a:r>
          </a:p>
        </p:txBody>
      </p:sp>
      <p:sp>
        <p:nvSpPr>
          <p:cNvPr id="195" name="• Ban Phục Vụ có quá nhiều việc /     Leadership overloaded…"/>
          <p:cNvSpPr txBox="1"/>
          <p:nvPr/>
        </p:nvSpPr>
        <p:spPr>
          <a:xfrm>
            <a:off x="1768018" y="2463800"/>
            <a:ext cx="9468764" cy="485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Ban Phục Vụ có quá nhiều việc / </a:t>
            </a:r>
            <a:br/>
            <a:r>
              <a:t>   Leadership overloaded</a:t>
            </a:r>
          </a:p>
          <a:p>
            <a:pPr algn="l"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Thiếu chuẩn bị ACE về lãnh đạo / </a:t>
            </a:r>
            <a:br/>
            <a:r>
              <a:t>   Lack of leadership training</a:t>
            </a:r>
          </a:p>
          <a:p>
            <a:pPr algn="l"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Có quá nhiều sinh hoạt / Too many activities </a:t>
            </a:r>
          </a:p>
          <a:p>
            <a:pPr algn="l">
              <a:lnSpc>
                <a:spcPct val="150000"/>
              </a:lnSpc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• Guide dẫn nhóm đi lạc / Confused guide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  <p:bldP spid="195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FFF464"/>
            </a:gs>
            <a:gs pos="100000">
              <a:srgbClr val="CD66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Mục Tiêu – Achievable Goals"/>
          <p:cNvSpPr txBox="1">
            <a:spLocks noGrp="1"/>
          </p:cNvSpPr>
          <p:nvPr>
            <p:ph type="title"/>
          </p:nvPr>
        </p:nvSpPr>
        <p:spPr>
          <a:xfrm>
            <a:off x="351631" y="266700"/>
            <a:ext cx="12301538" cy="1724819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Mục Tiêu – Achievable Goals</a:t>
            </a:r>
          </a:p>
        </p:txBody>
      </p:sp>
      <p:sp>
        <p:nvSpPr>
          <p:cNvPr id="198" name="Đào tạo thêm Guides / Guides Formation…"/>
          <p:cNvSpPr txBox="1"/>
          <p:nvPr/>
        </p:nvSpPr>
        <p:spPr>
          <a:xfrm>
            <a:off x="904417" y="2590800"/>
            <a:ext cx="11195966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Đào tạo thêm Guides / Guides Formation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Tổ chức Khóa CRW hàng năm / Annual CRW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Huấn Luyện Điều Hợp Viên / Coordinators Training </a:t>
            </a:r>
            <a:br/>
            <a:endParaRPr/>
          </a:p>
          <a:p>
            <a:pPr marL="457200" indent="-317500" algn="l" defTabSz="457200">
              <a:buClr>
                <a:srgbClr val="000000"/>
              </a:buClr>
              <a:buSzPct val="115000"/>
              <a:buFont typeface="Times New Roman"/>
              <a:buChar char="•"/>
              <a:defRPr sz="3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Bắt đầu Mục Vụ Giới Trẻ / Start of Young Adults Ministry </a:t>
            </a:r>
            <a:br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198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FFF464"/>
            </a:gs>
            <a:gs pos="100000">
              <a:srgbClr val="CD666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ersonal Refl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Personal Reflection</a:t>
            </a:r>
          </a:p>
        </p:txBody>
      </p:sp>
      <p:sp>
        <p:nvSpPr>
          <p:cNvPr id="201" name="Linh Đạo I-Nhã"/>
          <p:cNvSpPr txBox="1"/>
          <p:nvPr/>
        </p:nvSpPr>
        <p:spPr>
          <a:xfrm>
            <a:off x="4001903" y="2940049"/>
            <a:ext cx="500099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Linh Đạo I-Nhã</a:t>
            </a:r>
          </a:p>
        </p:txBody>
      </p:sp>
      <p:sp>
        <p:nvSpPr>
          <p:cNvPr id="202" name="Bạn Đồng Hành"/>
          <p:cNvSpPr txBox="1"/>
          <p:nvPr/>
        </p:nvSpPr>
        <p:spPr>
          <a:xfrm>
            <a:off x="4429461" y="4514849"/>
            <a:ext cx="414587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Bạn Đồng Hành</a:t>
            </a:r>
          </a:p>
        </p:txBody>
      </p:sp>
      <p:sp>
        <p:nvSpPr>
          <p:cNvPr id="203" name="Nhóm Địa Phương"/>
          <p:cNvSpPr txBox="1"/>
          <p:nvPr/>
        </p:nvSpPr>
        <p:spPr>
          <a:xfrm>
            <a:off x="4257019" y="6330950"/>
            <a:ext cx="449076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Nhóm Địa Phương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animBg="1" advAuto="0"/>
      <p:bldP spid="201" grpId="2" animBg="1" advAuto="0"/>
      <p:bldP spid="202" grpId="3" animBg="1" advAuto="0"/>
      <p:bldP spid="203" grpId="4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1258</Words>
  <Application>Microsoft Macintosh PowerPoint</Application>
  <PresentationFormat>Custom</PresentationFormat>
  <Paragraphs>71</Paragraphs>
  <Slides>8</Slides>
  <Notes>6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Blueprint</vt:lpstr>
      <vt:lpstr>Slide 1</vt:lpstr>
      <vt:lpstr>Các Nhóm Vùng Tây Nam</vt:lpstr>
      <vt:lpstr>Sức Sống Vùng Tây Nam</vt:lpstr>
      <vt:lpstr>Hồng Ân – Graces</vt:lpstr>
      <vt:lpstr>Thách Đố – Challenges</vt:lpstr>
      <vt:lpstr>Điểm Yếu – Weakness</vt:lpstr>
      <vt:lpstr>Mục Tiêu – Achievable Goals</vt:lpstr>
      <vt:lpstr>Personal Reflection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Quang Pham</cp:lastModifiedBy>
  <cp:revision>9</cp:revision>
  <dcterms:created xsi:type="dcterms:W3CDTF">2018-05-19T18:27:43Z</dcterms:created>
  <dcterms:modified xsi:type="dcterms:W3CDTF">2018-05-20T00:28:45Z</dcterms:modified>
</cp:coreProperties>
</file>