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83" r:id="rId3"/>
    <p:sldId id="281" r:id="rId4"/>
    <p:sldId id="258" r:id="rId5"/>
    <p:sldId id="28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4" r:id="rId19"/>
    <p:sldId id="276" r:id="rId20"/>
    <p:sldId id="277" r:id="rId21"/>
    <p:sldId id="28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3" d="100"/>
          <a:sy n="113" d="100"/>
        </p:scale>
        <p:origin x="-426"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0A25ED5-BEC8-4DA7-83B3-F85E5F180109}" type="datetimeFigureOut">
              <a:rPr lang="en-US" smtClean="0"/>
              <a:t>5/28/2018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F6D46E-D98A-48FE-B5C3-2649F977E563}" type="slidenum">
              <a:rPr lang="en-US" smtClean="0"/>
              <a:t>‹#›</a:t>
            </a:fld>
            <a:endParaRPr lang="en-US"/>
          </a:p>
        </p:txBody>
      </p:sp>
    </p:spTree>
    <p:extLst>
      <p:ext uri="{BB962C8B-B14F-4D97-AF65-F5344CB8AC3E}">
        <p14:creationId xmlns:p14="http://schemas.microsoft.com/office/powerpoint/2010/main" val="3407978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A25ED5-BEC8-4DA7-83B3-F85E5F180109}" type="datetimeFigureOut">
              <a:rPr lang="en-US" smtClean="0"/>
              <a:t>5/28/2018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F6D46E-D98A-48FE-B5C3-2649F977E563}" type="slidenum">
              <a:rPr lang="en-US" smtClean="0"/>
              <a:t>‹#›</a:t>
            </a:fld>
            <a:endParaRPr lang="en-US"/>
          </a:p>
        </p:txBody>
      </p:sp>
    </p:spTree>
    <p:extLst>
      <p:ext uri="{BB962C8B-B14F-4D97-AF65-F5344CB8AC3E}">
        <p14:creationId xmlns:p14="http://schemas.microsoft.com/office/powerpoint/2010/main" val="1954897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A25ED5-BEC8-4DA7-83B3-F85E5F180109}" type="datetimeFigureOut">
              <a:rPr lang="en-US" smtClean="0"/>
              <a:t>5/28/2018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F6D46E-D98A-48FE-B5C3-2649F977E563}" type="slidenum">
              <a:rPr lang="en-US" smtClean="0"/>
              <a:t>‹#›</a:t>
            </a:fld>
            <a:endParaRPr lang="en-US"/>
          </a:p>
        </p:txBody>
      </p:sp>
    </p:spTree>
    <p:extLst>
      <p:ext uri="{BB962C8B-B14F-4D97-AF65-F5344CB8AC3E}">
        <p14:creationId xmlns:p14="http://schemas.microsoft.com/office/powerpoint/2010/main" val="3060763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A25ED5-BEC8-4DA7-83B3-F85E5F180109}" type="datetimeFigureOut">
              <a:rPr lang="en-US" smtClean="0"/>
              <a:t>5/28/2018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F6D46E-D98A-48FE-B5C3-2649F977E563}" type="slidenum">
              <a:rPr lang="en-US" smtClean="0"/>
              <a:t>‹#›</a:t>
            </a:fld>
            <a:endParaRPr lang="en-US"/>
          </a:p>
        </p:txBody>
      </p:sp>
    </p:spTree>
    <p:extLst>
      <p:ext uri="{BB962C8B-B14F-4D97-AF65-F5344CB8AC3E}">
        <p14:creationId xmlns:p14="http://schemas.microsoft.com/office/powerpoint/2010/main" val="2026640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A25ED5-BEC8-4DA7-83B3-F85E5F180109}" type="datetimeFigureOut">
              <a:rPr lang="en-US" smtClean="0"/>
              <a:t>5/28/2018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F6D46E-D98A-48FE-B5C3-2649F977E563}" type="slidenum">
              <a:rPr lang="en-US" smtClean="0"/>
              <a:t>‹#›</a:t>
            </a:fld>
            <a:endParaRPr lang="en-US"/>
          </a:p>
        </p:txBody>
      </p:sp>
    </p:spTree>
    <p:extLst>
      <p:ext uri="{BB962C8B-B14F-4D97-AF65-F5344CB8AC3E}">
        <p14:creationId xmlns:p14="http://schemas.microsoft.com/office/powerpoint/2010/main" val="4047544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0A25ED5-BEC8-4DA7-83B3-F85E5F180109}" type="datetimeFigureOut">
              <a:rPr lang="en-US" smtClean="0"/>
              <a:t>5/28/2018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F6D46E-D98A-48FE-B5C3-2649F977E563}" type="slidenum">
              <a:rPr lang="en-US" smtClean="0"/>
              <a:t>‹#›</a:t>
            </a:fld>
            <a:endParaRPr lang="en-US"/>
          </a:p>
        </p:txBody>
      </p:sp>
    </p:spTree>
    <p:extLst>
      <p:ext uri="{BB962C8B-B14F-4D97-AF65-F5344CB8AC3E}">
        <p14:creationId xmlns:p14="http://schemas.microsoft.com/office/powerpoint/2010/main" val="2385136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0A25ED5-BEC8-4DA7-83B3-F85E5F180109}" type="datetimeFigureOut">
              <a:rPr lang="en-US" smtClean="0"/>
              <a:t>5/28/2018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F6D46E-D98A-48FE-B5C3-2649F977E563}" type="slidenum">
              <a:rPr lang="en-US" smtClean="0"/>
              <a:t>‹#›</a:t>
            </a:fld>
            <a:endParaRPr lang="en-US"/>
          </a:p>
        </p:txBody>
      </p:sp>
    </p:spTree>
    <p:extLst>
      <p:ext uri="{BB962C8B-B14F-4D97-AF65-F5344CB8AC3E}">
        <p14:creationId xmlns:p14="http://schemas.microsoft.com/office/powerpoint/2010/main" val="752741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0A25ED5-BEC8-4DA7-83B3-F85E5F180109}" type="datetimeFigureOut">
              <a:rPr lang="en-US" smtClean="0"/>
              <a:t>5/28/2018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F6D46E-D98A-48FE-B5C3-2649F977E563}" type="slidenum">
              <a:rPr lang="en-US" smtClean="0"/>
              <a:t>‹#›</a:t>
            </a:fld>
            <a:endParaRPr lang="en-US"/>
          </a:p>
        </p:txBody>
      </p:sp>
    </p:spTree>
    <p:extLst>
      <p:ext uri="{BB962C8B-B14F-4D97-AF65-F5344CB8AC3E}">
        <p14:creationId xmlns:p14="http://schemas.microsoft.com/office/powerpoint/2010/main" val="2873815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A25ED5-BEC8-4DA7-83B3-F85E5F180109}" type="datetimeFigureOut">
              <a:rPr lang="en-US" smtClean="0"/>
              <a:t>5/28/2018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F6D46E-D98A-48FE-B5C3-2649F977E563}" type="slidenum">
              <a:rPr lang="en-US" smtClean="0"/>
              <a:t>‹#›</a:t>
            </a:fld>
            <a:endParaRPr lang="en-US"/>
          </a:p>
        </p:txBody>
      </p:sp>
    </p:spTree>
    <p:extLst>
      <p:ext uri="{BB962C8B-B14F-4D97-AF65-F5344CB8AC3E}">
        <p14:creationId xmlns:p14="http://schemas.microsoft.com/office/powerpoint/2010/main" val="2520959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A25ED5-BEC8-4DA7-83B3-F85E5F180109}" type="datetimeFigureOut">
              <a:rPr lang="en-US" smtClean="0"/>
              <a:t>5/28/2018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F6D46E-D98A-48FE-B5C3-2649F977E563}" type="slidenum">
              <a:rPr lang="en-US" smtClean="0"/>
              <a:t>‹#›</a:t>
            </a:fld>
            <a:endParaRPr lang="en-US"/>
          </a:p>
        </p:txBody>
      </p:sp>
    </p:spTree>
    <p:extLst>
      <p:ext uri="{BB962C8B-B14F-4D97-AF65-F5344CB8AC3E}">
        <p14:creationId xmlns:p14="http://schemas.microsoft.com/office/powerpoint/2010/main" val="2028429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A25ED5-BEC8-4DA7-83B3-F85E5F180109}" type="datetimeFigureOut">
              <a:rPr lang="en-US" smtClean="0"/>
              <a:t>5/28/2018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F6D46E-D98A-48FE-B5C3-2649F977E563}" type="slidenum">
              <a:rPr lang="en-US" smtClean="0"/>
              <a:t>‹#›</a:t>
            </a:fld>
            <a:endParaRPr lang="en-US"/>
          </a:p>
        </p:txBody>
      </p:sp>
    </p:spTree>
    <p:extLst>
      <p:ext uri="{BB962C8B-B14F-4D97-AF65-F5344CB8AC3E}">
        <p14:creationId xmlns:p14="http://schemas.microsoft.com/office/powerpoint/2010/main" val="921890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A25ED5-BEC8-4DA7-83B3-F85E5F180109}" type="datetimeFigureOut">
              <a:rPr lang="en-US" smtClean="0"/>
              <a:t>5/28/2018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6D46E-D98A-48FE-B5C3-2649F977E563}" type="slidenum">
              <a:rPr lang="en-US" smtClean="0"/>
              <a:t>‹#›</a:t>
            </a:fld>
            <a:endParaRPr lang="en-US"/>
          </a:p>
        </p:txBody>
      </p:sp>
    </p:spTree>
    <p:extLst>
      <p:ext uri="{BB962C8B-B14F-4D97-AF65-F5344CB8AC3E}">
        <p14:creationId xmlns:p14="http://schemas.microsoft.com/office/powerpoint/2010/main" val="3569148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hemeOverride" Target="../theme/themeOverride4.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6000"/>
            <a:lum/>
          </a:blip>
          <a:srcRect/>
          <a:stretch>
            <a:fillRect l="-6000" r="-6000"/>
          </a:stretch>
        </a:blip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1570495" y="3292125"/>
            <a:ext cx="9144000" cy="1093895"/>
          </a:xfrm>
        </p:spPr>
        <p:txBody>
          <a:bodyPr>
            <a:prstTxWarp prst="textDeflate">
              <a:avLst/>
            </a:prstTxWarp>
          </a:bodyPr>
          <a:lstStyle/>
          <a:p>
            <a:r>
              <a:rPr lang="en-US" dirty="0">
                <a:solidFill>
                  <a:schemeClr val="bg1"/>
                </a:solidFill>
                <a:latin typeface="Georgia" panose="02040502050405020303" pitchFamily="18" charset="0"/>
              </a:rPr>
              <a:t>THREE-YEAR VISION</a:t>
            </a:r>
          </a:p>
        </p:txBody>
      </p:sp>
      <p:sp>
        <p:nvSpPr>
          <p:cNvPr id="6" name="Subtitle 2"/>
          <p:cNvSpPr>
            <a:spLocks noGrp="1"/>
          </p:cNvSpPr>
          <p:nvPr>
            <p:ph type="subTitle" idx="1"/>
          </p:nvPr>
        </p:nvSpPr>
        <p:spPr>
          <a:xfrm>
            <a:off x="1570495" y="4386020"/>
            <a:ext cx="9144000" cy="969962"/>
          </a:xfrm>
        </p:spPr>
        <p:txBody>
          <a:bodyPr>
            <a:normAutofit fontScale="92500"/>
          </a:bodyPr>
          <a:lstStyle/>
          <a:p>
            <a:r>
              <a:rPr lang="en-US" sz="4800" b="1" dirty="0">
                <a:solidFill>
                  <a:schemeClr val="bg1"/>
                </a:solidFill>
                <a:latin typeface="Harrington" panose="04040505050A02020702" pitchFamily="82" charset="0"/>
              </a:rPr>
              <a:t>ĐƯỜNG HƯỚNG CHO BA NĂM TỚI</a:t>
            </a:r>
          </a:p>
        </p:txBody>
      </p:sp>
    </p:spTree>
    <p:extLst>
      <p:ext uri="{BB962C8B-B14F-4D97-AF65-F5344CB8AC3E}">
        <p14:creationId xmlns:p14="http://schemas.microsoft.com/office/powerpoint/2010/main" val="1608704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80025" y="232475"/>
            <a:ext cx="5157787" cy="5957188"/>
          </a:xfrm>
        </p:spPr>
        <p:txBody>
          <a:bodyPr>
            <a:normAutofit/>
          </a:bodyPr>
          <a:lstStyle/>
          <a:p>
            <a:pPr lvl="0"/>
            <a:r>
              <a:rPr lang="en-US" sz="2600" dirty="0" err="1">
                <a:solidFill>
                  <a:schemeClr val="bg1"/>
                </a:solidFill>
                <a:latin typeface="Calibri" panose="020F0502020204030204" pitchFamily="34" charset="0"/>
              </a:rPr>
              <a:t>Khuyến</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khích</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anh</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chị</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em</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tham</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dự</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khoá</a:t>
            </a:r>
            <a:r>
              <a:rPr lang="en-US" sz="2600" dirty="0">
                <a:solidFill>
                  <a:schemeClr val="bg1"/>
                </a:solidFill>
                <a:latin typeface="Calibri" panose="020F0502020204030204" pitchFamily="34" charset="0"/>
              </a:rPr>
              <a:t> Linh Thao 5 hay 7 </a:t>
            </a:r>
            <a:r>
              <a:rPr lang="en-US" sz="2600" dirty="0" err="1">
                <a:solidFill>
                  <a:schemeClr val="bg1"/>
                </a:solidFill>
                <a:latin typeface="Calibri" panose="020F0502020204030204" pitchFamily="34" charset="0"/>
              </a:rPr>
              <a:t>ngày</a:t>
            </a:r>
            <a:r>
              <a:rPr lang="en-US" sz="2600" dirty="0">
                <a:solidFill>
                  <a:schemeClr val="bg1"/>
                </a:solidFill>
                <a:latin typeface="Calibri" panose="020F0502020204030204" pitchFamily="34" charset="0"/>
              </a:rPr>
              <a:t>.  </a:t>
            </a:r>
          </a:p>
          <a:p>
            <a:pPr lvl="0"/>
            <a:r>
              <a:rPr lang="en-US" sz="2600" dirty="0" err="1">
                <a:solidFill>
                  <a:schemeClr val="bg1"/>
                </a:solidFill>
                <a:latin typeface="Calibri" panose="020F0502020204030204" pitchFamily="34" charset="0"/>
              </a:rPr>
              <a:t>Khuyến</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khích</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các</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nhóm</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điạ</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phương</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xử</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dụng</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tài</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liệu</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chương</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trình</a:t>
            </a:r>
            <a:r>
              <a:rPr lang="en-US" sz="2600" dirty="0">
                <a:solidFill>
                  <a:schemeClr val="bg1"/>
                </a:solidFill>
                <a:latin typeface="Calibri" panose="020F0502020204030204" pitchFamily="34" charset="0"/>
              </a:rPr>
              <a:t> Linh Thao </a:t>
            </a:r>
            <a:r>
              <a:rPr lang="en-US" sz="2600" dirty="0" err="1">
                <a:solidFill>
                  <a:schemeClr val="bg1"/>
                </a:solidFill>
                <a:latin typeface="Calibri" panose="020F0502020204030204" pitchFamily="34" charset="0"/>
              </a:rPr>
              <a:t>Trong</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Cuộc</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Sống</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phụ</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thêm</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vào</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các</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buổi</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họp</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nhóm</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để</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phát</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triển</a:t>
            </a:r>
            <a:r>
              <a:rPr lang="en-US" sz="2600" dirty="0">
                <a:solidFill>
                  <a:schemeClr val="bg1"/>
                </a:solidFill>
                <a:latin typeface="Calibri" panose="020F0502020204030204" pitchFamily="34" charset="0"/>
              </a:rPr>
              <a:t>/</a:t>
            </a:r>
            <a:r>
              <a:rPr lang="en-US" sz="2600" dirty="0" err="1">
                <a:solidFill>
                  <a:schemeClr val="bg1"/>
                </a:solidFill>
                <a:latin typeface="Calibri" panose="020F0502020204030204" pitchFamily="34" charset="0"/>
              </a:rPr>
              <a:t>đào</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tạo</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tâm</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linh</a:t>
            </a:r>
            <a:r>
              <a:rPr lang="en-US" sz="2600" dirty="0">
                <a:solidFill>
                  <a:schemeClr val="bg1"/>
                </a:solidFill>
                <a:latin typeface="Calibri" panose="020F0502020204030204" pitchFamily="34" charset="0"/>
              </a:rPr>
              <a:t>.</a:t>
            </a:r>
          </a:p>
          <a:p>
            <a:pPr lvl="0"/>
            <a:r>
              <a:rPr lang="en-US" sz="2600" dirty="0" err="1">
                <a:solidFill>
                  <a:schemeClr val="bg1"/>
                </a:solidFill>
                <a:latin typeface="Calibri" panose="020F0502020204030204" pitchFamily="34" charset="0"/>
              </a:rPr>
              <a:t>Nên</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phối</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hợp</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việc</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tổ</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chức</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sắp</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xếp</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các</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khoá</a:t>
            </a:r>
            <a:r>
              <a:rPr lang="en-US" sz="2600" dirty="0">
                <a:solidFill>
                  <a:schemeClr val="bg1"/>
                </a:solidFill>
                <a:latin typeface="Calibri" panose="020F0502020204030204" pitchFamily="34" charset="0"/>
              </a:rPr>
              <a:t> Linh Thao </a:t>
            </a:r>
            <a:r>
              <a:rPr lang="en-US" sz="2600" dirty="0" err="1">
                <a:solidFill>
                  <a:schemeClr val="bg1"/>
                </a:solidFill>
                <a:latin typeface="Calibri" panose="020F0502020204030204" pitchFamily="34" charset="0"/>
              </a:rPr>
              <a:t>thành</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Mục</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Vụ</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chung</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của</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cộng</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đoàn</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với</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cơ</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cấu</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cách</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thức</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làm</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việc</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rõ</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ràng</a:t>
            </a:r>
            <a:r>
              <a:rPr lang="en-US" sz="2600" dirty="0">
                <a:solidFill>
                  <a:schemeClr val="bg1"/>
                </a:solidFill>
                <a:latin typeface="Calibri" panose="020F0502020204030204" pitchFamily="34" charset="0"/>
              </a:rPr>
              <a:t>. </a:t>
            </a:r>
            <a:r>
              <a:rPr lang="vi-VN" sz="2600" dirty="0">
                <a:solidFill>
                  <a:schemeClr val="bg1"/>
                </a:solidFill>
                <a:latin typeface="Calibri" panose="020F0502020204030204" pitchFamily="34" charset="0"/>
              </a:rPr>
              <a:t>Hiện nay đa phần các khóa Linh Thao do cá nhân hay các nhóm tự phối hợp.</a:t>
            </a:r>
            <a:endParaRPr lang="en-US" sz="2600" dirty="0">
              <a:solidFill>
                <a:schemeClr val="bg1"/>
              </a:solidFill>
              <a:latin typeface="Calibri" panose="020F0502020204030204" pitchFamily="34" charset="0"/>
            </a:endParaRPr>
          </a:p>
          <a:p>
            <a:r>
              <a:rPr lang="en-US" sz="2600" dirty="0" err="1">
                <a:solidFill>
                  <a:schemeClr val="bg1"/>
                </a:solidFill>
                <a:latin typeface="Calibri" panose="020F0502020204030204" pitchFamily="34" charset="0"/>
              </a:rPr>
              <a:t>Kiếm</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thêm</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các</a:t>
            </a:r>
            <a:r>
              <a:rPr lang="en-US" sz="2600" dirty="0">
                <a:solidFill>
                  <a:schemeClr val="bg1"/>
                </a:solidFill>
                <a:latin typeface="Calibri" panose="020F0502020204030204" pitchFamily="34" charset="0"/>
              </a:rPr>
              <a:t> Linh </a:t>
            </a:r>
            <a:r>
              <a:rPr lang="en-US" sz="2600" dirty="0" err="1">
                <a:solidFill>
                  <a:schemeClr val="bg1"/>
                </a:solidFill>
                <a:latin typeface="Calibri" panose="020F0502020204030204" pitchFamily="34" charset="0"/>
              </a:rPr>
              <a:t>Hướng</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giúp</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làm</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LinhThao</a:t>
            </a:r>
            <a:r>
              <a:rPr lang="en-US" sz="2600" dirty="0">
                <a:solidFill>
                  <a:schemeClr val="bg1"/>
                </a:solidFill>
                <a:latin typeface="Calibri" panose="020F0502020204030204" pitchFamily="34" charset="0"/>
              </a:rPr>
              <a:t> </a:t>
            </a:r>
            <a:r>
              <a:rPr lang="en-US" sz="2600" dirty="0" err="1">
                <a:solidFill>
                  <a:schemeClr val="bg1"/>
                </a:solidFill>
                <a:latin typeface="Calibri" panose="020F0502020204030204" pitchFamily="34" charset="0"/>
              </a:rPr>
              <a:t>trọn</a:t>
            </a:r>
            <a:r>
              <a:rPr lang="en-US" sz="2600" dirty="0">
                <a:solidFill>
                  <a:schemeClr val="bg1"/>
                </a:solidFill>
                <a:latin typeface="Calibri" panose="020F0502020204030204" pitchFamily="34" charset="0"/>
              </a:rPr>
              <a:t> </a:t>
            </a:r>
          </a:p>
          <a:p>
            <a:endParaRPr lang="en-US" dirty="0"/>
          </a:p>
        </p:txBody>
      </p:sp>
      <p:sp>
        <p:nvSpPr>
          <p:cNvPr id="6" name="Content Placeholder 5"/>
          <p:cNvSpPr>
            <a:spLocks noGrp="1"/>
          </p:cNvSpPr>
          <p:nvPr>
            <p:ph sz="quarter" idx="4"/>
          </p:nvPr>
        </p:nvSpPr>
        <p:spPr>
          <a:xfrm>
            <a:off x="5846163" y="232475"/>
            <a:ext cx="5756223" cy="5957188"/>
          </a:xfrm>
        </p:spPr>
        <p:txBody>
          <a:bodyPr>
            <a:noAutofit/>
          </a:bodyPr>
          <a:lstStyle/>
          <a:p>
            <a:pPr lvl="0"/>
            <a:r>
              <a:rPr lang="en-US" sz="2500" dirty="0">
                <a:solidFill>
                  <a:schemeClr val="bg1"/>
                </a:solidFill>
                <a:effectLst>
                  <a:outerShdw blurRad="38100" dist="38100" dir="2700000" algn="tl">
                    <a:srgbClr val="000000">
                      <a:alpha val="43137"/>
                    </a:srgbClr>
                  </a:outerShdw>
                </a:effectLst>
                <a:latin typeface="Calibri" panose="020F0502020204030204" pitchFamily="34" charset="0"/>
              </a:rPr>
              <a:t>Encourage members to make directed or</a:t>
            </a:r>
            <a:r>
              <a:rPr lang="vi-VN" sz="2500" dirty="0">
                <a:solidFill>
                  <a:schemeClr val="bg1"/>
                </a:solidFill>
                <a:effectLst>
                  <a:outerShdw blurRad="38100" dist="38100" dir="2700000" algn="tl">
                    <a:srgbClr val="000000">
                      <a:alpha val="43137"/>
                    </a:srgbClr>
                  </a:outerShdw>
                </a:effectLst>
                <a:latin typeface="Calibri" panose="020F0502020204030204" pitchFamily="34" charset="0"/>
              </a:rPr>
              <a:t> simi-direct</a:t>
            </a:r>
            <a:r>
              <a:rPr lang="en-US" sz="2500" dirty="0" err="1">
                <a:solidFill>
                  <a:schemeClr val="bg1"/>
                </a:solidFill>
                <a:effectLst>
                  <a:outerShdw blurRad="38100" dist="38100" dir="2700000" algn="tl">
                    <a:srgbClr val="000000">
                      <a:alpha val="43137"/>
                    </a:srgbClr>
                  </a:outerShdw>
                </a:effectLst>
                <a:latin typeface="Calibri" panose="020F0502020204030204" pitchFamily="34" charset="0"/>
              </a:rPr>
              <a:t>ed</a:t>
            </a:r>
            <a:r>
              <a:rPr lang="vi-VN" sz="2500" dirty="0">
                <a:solidFill>
                  <a:schemeClr val="bg1"/>
                </a:solidFill>
                <a:effectLst>
                  <a:outerShdw blurRad="38100" dist="38100" dir="2700000" algn="tl">
                    <a:srgbClr val="000000">
                      <a:alpha val="43137"/>
                    </a:srgbClr>
                  </a:outerShdw>
                </a:effectLst>
                <a:latin typeface="Calibri" panose="020F0502020204030204" pitchFamily="34" charset="0"/>
              </a:rPr>
              <a:t> retreat</a:t>
            </a:r>
            <a:r>
              <a:rPr lang="en-US" sz="2500" dirty="0">
                <a:solidFill>
                  <a:schemeClr val="bg1"/>
                </a:solidFill>
                <a:effectLst>
                  <a:outerShdw blurRad="38100" dist="38100" dir="2700000" algn="tl">
                    <a:srgbClr val="000000">
                      <a:alpha val="43137"/>
                    </a:srgbClr>
                  </a:outerShdw>
                </a:effectLst>
                <a:latin typeface="Calibri" panose="020F0502020204030204" pitchFamily="34" charset="0"/>
              </a:rPr>
              <a:t> (5, 7-day retreat)</a:t>
            </a:r>
          </a:p>
          <a:p>
            <a:pPr lvl="0"/>
            <a:r>
              <a:rPr lang="en-US" sz="2500" dirty="0">
                <a:solidFill>
                  <a:schemeClr val="bg1"/>
                </a:solidFill>
                <a:effectLst>
                  <a:outerShdw blurRad="38100" dist="38100" dir="2700000" algn="tl">
                    <a:srgbClr val="000000">
                      <a:alpha val="43137"/>
                    </a:srgbClr>
                  </a:outerShdw>
                </a:effectLst>
                <a:latin typeface="Calibri" panose="020F0502020204030204" pitchFamily="34" charset="0"/>
              </a:rPr>
              <a:t>Encourage local communities to consider using the </a:t>
            </a:r>
            <a:r>
              <a:rPr lang="vi-VN" sz="2500" dirty="0">
                <a:solidFill>
                  <a:schemeClr val="bg1"/>
                </a:solidFill>
                <a:effectLst>
                  <a:outerShdw blurRad="38100" dist="38100" dir="2700000" algn="tl">
                    <a:srgbClr val="000000">
                      <a:alpha val="43137"/>
                    </a:srgbClr>
                  </a:outerShdw>
                </a:effectLst>
                <a:latin typeface="Calibri" panose="020F0502020204030204" pitchFamily="34" charset="0"/>
              </a:rPr>
              <a:t>Linh </a:t>
            </a:r>
            <a:r>
              <a:rPr lang="en-US" sz="2500" dirty="0">
                <a:solidFill>
                  <a:schemeClr val="bg1"/>
                </a:solidFill>
                <a:effectLst>
                  <a:outerShdw blurRad="38100" dist="38100" dir="2700000" algn="tl">
                    <a:srgbClr val="000000">
                      <a:alpha val="43137"/>
                    </a:srgbClr>
                  </a:outerShdw>
                </a:effectLst>
                <a:latin typeface="Calibri" panose="020F0502020204030204" pitchFamily="34" charset="0"/>
              </a:rPr>
              <a:t>Thao </a:t>
            </a:r>
            <a:r>
              <a:rPr lang="en-US" sz="2500" dirty="0" err="1">
                <a:solidFill>
                  <a:schemeClr val="bg1"/>
                </a:solidFill>
                <a:effectLst>
                  <a:outerShdw blurRad="38100" dist="38100" dir="2700000" algn="tl">
                    <a:srgbClr val="000000">
                      <a:alpha val="43137"/>
                    </a:srgbClr>
                  </a:outerShdw>
                </a:effectLst>
                <a:latin typeface="Calibri" panose="020F0502020204030204" pitchFamily="34" charset="0"/>
              </a:rPr>
              <a:t>Trong</a:t>
            </a:r>
            <a:r>
              <a:rPr lang="en-US" sz="2500" dirty="0">
                <a:solidFill>
                  <a:schemeClr val="bg1"/>
                </a:solidFill>
                <a:effectLst>
                  <a:outerShdw blurRad="38100" dist="38100" dir="2700000" algn="tl">
                    <a:srgbClr val="000000">
                      <a:alpha val="43137"/>
                    </a:srgbClr>
                  </a:outerShdw>
                </a:effectLst>
                <a:latin typeface="Calibri" panose="020F0502020204030204" pitchFamily="34" charset="0"/>
              </a:rPr>
              <a:t> </a:t>
            </a:r>
            <a:r>
              <a:rPr lang="en-US" sz="2500" dirty="0" err="1">
                <a:solidFill>
                  <a:schemeClr val="bg1"/>
                </a:solidFill>
                <a:effectLst>
                  <a:outerShdw blurRad="38100" dist="38100" dir="2700000" algn="tl">
                    <a:srgbClr val="000000">
                      <a:alpha val="43137"/>
                    </a:srgbClr>
                  </a:outerShdw>
                </a:effectLst>
                <a:latin typeface="Calibri" panose="020F0502020204030204" pitchFamily="34" charset="0"/>
              </a:rPr>
              <a:t>Cuộc</a:t>
            </a:r>
            <a:r>
              <a:rPr lang="en-US" sz="2500" dirty="0">
                <a:solidFill>
                  <a:schemeClr val="bg1"/>
                </a:solidFill>
                <a:effectLst>
                  <a:outerShdw blurRad="38100" dist="38100" dir="2700000" algn="tl">
                    <a:srgbClr val="000000">
                      <a:alpha val="43137"/>
                    </a:srgbClr>
                  </a:outerShdw>
                </a:effectLst>
                <a:latin typeface="Calibri" panose="020F0502020204030204" pitchFamily="34" charset="0"/>
              </a:rPr>
              <a:t> </a:t>
            </a:r>
            <a:r>
              <a:rPr lang="en-US" sz="2500" dirty="0" err="1">
                <a:solidFill>
                  <a:schemeClr val="bg1"/>
                </a:solidFill>
                <a:effectLst>
                  <a:outerShdw blurRad="38100" dist="38100" dir="2700000" algn="tl">
                    <a:srgbClr val="000000">
                      <a:alpha val="43137"/>
                    </a:srgbClr>
                  </a:outerShdw>
                </a:effectLst>
                <a:latin typeface="Calibri" panose="020F0502020204030204" pitchFamily="34" charset="0"/>
              </a:rPr>
              <a:t>Sống</a:t>
            </a:r>
            <a:r>
              <a:rPr lang="en-US" sz="2500" dirty="0">
                <a:solidFill>
                  <a:schemeClr val="bg1"/>
                </a:solidFill>
                <a:effectLst>
                  <a:outerShdw blurRad="38100" dist="38100" dir="2700000" algn="tl">
                    <a:srgbClr val="000000">
                      <a:alpha val="43137"/>
                    </a:srgbClr>
                  </a:outerShdw>
                </a:effectLst>
                <a:latin typeface="Calibri" panose="020F0502020204030204" pitchFamily="34" charset="0"/>
              </a:rPr>
              <a:t> (LTTCS) program as additional material for their weekly or bi-weekly meeting to enrich their spiritual formation.</a:t>
            </a:r>
          </a:p>
          <a:p>
            <a:pPr lvl="0"/>
            <a:r>
              <a:rPr lang="en-US" sz="2500" dirty="0">
                <a:solidFill>
                  <a:schemeClr val="bg1"/>
                </a:solidFill>
                <a:effectLst>
                  <a:outerShdw blurRad="38100" dist="38100" dir="2700000" algn="tl">
                    <a:srgbClr val="000000">
                      <a:alpha val="43137"/>
                    </a:srgbClr>
                  </a:outerShdw>
                </a:effectLst>
                <a:latin typeface="Calibri" panose="020F0502020204030204" pitchFamily="34" charset="0"/>
              </a:rPr>
              <a:t>Consider reinstating the organizing of annual Ignatian retreats as one of the DH-CLC’s ministries with its own organizational structure and standard operating procedures (SOP) or protocol.  Currently, most annual retreats have been organized by individuals or local communities. </a:t>
            </a:r>
          </a:p>
          <a:p>
            <a:r>
              <a:rPr lang="en-US" sz="2500" dirty="0">
                <a:solidFill>
                  <a:schemeClr val="bg1"/>
                </a:solidFill>
                <a:effectLst>
                  <a:outerShdw blurRad="38100" dist="38100" dir="2700000" algn="tl">
                    <a:srgbClr val="000000">
                      <a:alpha val="43137"/>
                    </a:srgbClr>
                  </a:outerShdw>
                </a:effectLst>
                <a:latin typeface="Calibri" panose="020F0502020204030204" pitchFamily="34" charset="0"/>
              </a:rPr>
              <a:t>Make available more 19</a:t>
            </a:r>
            <a:r>
              <a:rPr lang="en-US" sz="2500" baseline="30000" dirty="0">
                <a:solidFill>
                  <a:schemeClr val="bg1"/>
                </a:solidFill>
                <a:effectLst>
                  <a:outerShdw blurRad="38100" dist="38100" dir="2700000" algn="tl">
                    <a:srgbClr val="000000">
                      <a:alpha val="43137"/>
                    </a:srgbClr>
                  </a:outerShdw>
                </a:effectLst>
                <a:latin typeface="Calibri" panose="020F0502020204030204" pitchFamily="34" charset="0"/>
              </a:rPr>
              <a:t>th</a:t>
            </a:r>
            <a:r>
              <a:rPr lang="en-US" sz="2500" dirty="0">
                <a:solidFill>
                  <a:schemeClr val="bg1"/>
                </a:solidFill>
                <a:effectLst>
                  <a:outerShdw blurRad="38100" dist="38100" dir="2700000" algn="tl">
                    <a:srgbClr val="000000">
                      <a:alpha val="43137"/>
                    </a:srgbClr>
                  </a:outerShdw>
                </a:effectLst>
                <a:latin typeface="Calibri" panose="020F0502020204030204" pitchFamily="34" charset="0"/>
              </a:rPr>
              <a:t> Annotation Directors.</a:t>
            </a:r>
          </a:p>
        </p:txBody>
      </p:sp>
    </p:spTree>
    <p:extLst>
      <p:ext uri="{BB962C8B-B14F-4D97-AF65-F5344CB8AC3E}">
        <p14:creationId xmlns:p14="http://schemas.microsoft.com/office/powerpoint/2010/main" val="3502893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94020" y="1476640"/>
            <a:ext cx="10168328" cy="2387600"/>
          </a:xfrm>
        </p:spPr>
        <p:txBody>
          <a:bodyPr>
            <a:normAutofit fontScale="90000"/>
          </a:bodyPr>
          <a:lstStyle/>
          <a:p>
            <a:r>
              <a:rPr lang="en-US" sz="7200" dirty="0">
                <a:solidFill>
                  <a:srgbClr val="FFFF00"/>
                </a:solidFill>
                <a:latin typeface="Georgia" panose="02040502050405020303" pitchFamily="18" charset="0"/>
              </a:rPr>
              <a:t/>
            </a:r>
            <a:br>
              <a:rPr lang="en-US" sz="7200" dirty="0">
                <a:solidFill>
                  <a:srgbClr val="FFFF00"/>
                </a:solidFill>
                <a:latin typeface="Georgia" panose="02040502050405020303" pitchFamily="18" charset="0"/>
              </a:rPr>
            </a:br>
            <a:r>
              <a:rPr lang="en-US" sz="7200" dirty="0">
                <a:solidFill>
                  <a:srgbClr val="FFFF00"/>
                </a:solidFill>
                <a:latin typeface="Georgia" panose="02040502050405020303" pitchFamily="18" charset="0"/>
              </a:rPr>
              <a:t/>
            </a:r>
            <a:br>
              <a:rPr lang="en-US" sz="7200" dirty="0">
                <a:solidFill>
                  <a:srgbClr val="FFFF00"/>
                </a:solidFill>
                <a:latin typeface="Georgia" panose="02040502050405020303" pitchFamily="18" charset="0"/>
              </a:rPr>
            </a:br>
            <a:r>
              <a:rPr lang="en-US" sz="7200" dirty="0">
                <a:solidFill>
                  <a:srgbClr val="FFFF00"/>
                </a:solidFill>
                <a:latin typeface="Georgia" panose="02040502050405020303" pitchFamily="18" charset="0"/>
              </a:rPr>
              <a:t/>
            </a:r>
            <a:br>
              <a:rPr lang="en-US" sz="7200" dirty="0">
                <a:solidFill>
                  <a:srgbClr val="FFFF00"/>
                </a:solidFill>
                <a:latin typeface="Georgia" panose="02040502050405020303" pitchFamily="18" charset="0"/>
              </a:rPr>
            </a:br>
            <a:r>
              <a:rPr lang="en-US" sz="7200" dirty="0" err="1">
                <a:solidFill>
                  <a:srgbClr val="FFFF00"/>
                </a:solidFill>
                <a:latin typeface="Georgia" panose="02040502050405020303" pitchFamily="18" charset="0"/>
              </a:rPr>
              <a:t>Chiều</a:t>
            </a:r>
            <a:r>
              <a:rPr lang="en-US" sz="7200" dirty="0">
                <a:solidFill>
                  <a:srgbClr val="FFFF00"/>
                </a:solidFill>
                <a:latin typeface="Georgia" panose="02040502050405020303" pitchFamily="18" charset="0"/>
              </a:rPr>
              <a:t> </a:t>
            </a:r>
            <a:r>
              <a:rPr lang="en-US" sz="7200" dirty="0" err="1">
                <a:solidFill>
                  <a:srgbClr val="FFFF00"/>
                </a:solidFill>
                <a:latin typeface="Georgia" panose="02040502050405020303" pitchFamily="18" charset="0"/>
              </a:rPr>
              <a:t>kích</a:t>
            </a:r>
            <a:r>
              <a:rPr lang="en-US" sz="7200" dirty="0">
                <a:solidFill>
                  <a:srgbClr val="FFFF00"/>
                </a:solidFill>
                <a:latin typeface="Georgia" panose="02040502050405020303" pitchFamily="18" charset="0"/>
              </a:rPr>
              <a:t> </a:t>
            </a:r>
            <a:r>
              <a:rPr lang="en-US" sz="7200" dirty="0" err="1">
                <a:solidFill>
                  <a:srgbClr val="FFFF00"/>
                </a:solidFill>
                <a:latin typeface="Georgia" panose="02040502050405020303" pitchFamily="18" charset="0"/>
              </a:rPr>
              <a:t>Cộng</a:t>
            </a:r>
            <a:r>
              <a:rPr lang="en-US" sz="7200" dirty="0">
                <a:solidFill>
                  <a:srgbClr val="FFFF00"/>
                </a:solidFill>
                <a:latin typeface="Georgia" panose="02040502050405020303" pitchFamily="18" charset="0"/>
              </a:rPr>
              <a:t> </a:t>
            </a:r>
            <a:r>
              <a:rPr lang="en-US" sz="7200" dirty="0" err="1">
                <a:solidFill>
                  <a:srgbClr val="FFFF00"/>
                </a:solidFill>
                <a:latin typeface="Georgia" panose="02040502050405020303" pitchFamily="18" charset="0"/>
              </a:rPr>
              <a:t>Đoàn</a:t>
            </a:r>
            <a:r>
              <a:rPr lang="en-US" sz="7200" dirty="0">
                <a:solidFill>
                  <a:srgbClr val="FFFF00"/>
                </a:solidFill>
                <a:latin typeface="Georgia" panose="02040502050405020303" pitchFamily="18" charset="0"/>
              </a:rPr>
              <a:t/>
            </a:r>
            <a:br>
              <a:rPr lang="en-US" sz="7200" dirty="0">
                <a:solidFill>
                  <a:srgbClr val="FFFF00"/>
                </a:solidFill>
                <a:latin typeface="Georgia" panose="02040502050405020303" pitchFamily="18" charset="0"/>
              </a:rPr>
            </a:br>
            <a:r>
              <a:rPr lang="en-US" sz="7200" dirty="0">
                <a:solidFill>
                  <a:srgbClr val="FFFF00"/>
                </a:solidFill>
                <a:latin typeface="Georgia" panose="02040502050405020303" pitchFamily="18" charset="0"/>
              </a:rPr>
              <a:t>Community Pillar</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707" y="2503357"/>
            <a:ext cx="4089848" cy="4045804"/>
          </a:xfrm>
          <a:prstGeom prst="rect">
            <a:avLst/>
          </a:prstGeom>
        </p:spPr>
      </p:pic>
    </p:spTree>
    <p:extLst>
      <p:ext uri="{BB962C8B-B14F-4D97-AF65-F5344CB8AC3E}">
        <p14:creationId xmlns:p14="http://schemas.microsoft.com/office/powerpoint/2010/main" val="3769086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90414"/>
            <a:ext cx="10515600" cy="5386549"/>
          </a:xfrm>
        </p:spPr>
        <p:txBody>
          <a:bodyPr>
            <a:normAutofit/>
          </a:bodyPr>
          <a:lstStyle/>
          <a:p>
            <a:endParaRPr lang="en-US" sz="3600" dirty="0">
              <a:solidFill>
                <a:schemeClr val="bg1"/>
              </a:solidFill>
              <a:latin typeface="Arial Narrow" panose="020B0606020202030204" pitchFamily="34" charset="0"/>
            </a:endParaRPr>
          </a:p>
          <a:p>
            <a:r>
              <a:rPr lang="en-US" sz="3200" dirty="0" err="1">
                <a:solidFill>
                  <a:schemeClr val="bg1"/>
                </a:solidFill>
                <a:latin typeface="Calibri" panose="020F0502020204030204" pitchFamily="34" charset="0"/>
              </a:rPr>
              <a:t>Để</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cổ</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võ</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hiệp</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nhất</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và</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tạo</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mối</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liên</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hệ</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tốt</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đẹp</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giữa</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các</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nhóm</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khắp</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nơi</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cũng</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như</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giữa</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các</a:t>
            </a:r>
            <a:r>
              <a:rPr lang="en-US" sz="3200" dirty="0">
                <a:solidFill>
                  <a:schemeClr val="bg1"/>
                </a:solidFill>
                <a:latin typeface="Calibri" panose="020F0502020204030204" pitchFamily="34" charset="0"/>
              </a:rPr>
              <a:t> Ban </a:t>
            </a:r>
            <a:r>
              <a:rPr lang="en-US" sz="3200" dirty="0" err="1">
                <a:solidFill>
                  <a:schemeClr val="bg1"/>
                </a:solidFill>
                <a:latin typeface="Calibri" panose="020F0502020204030204" pitchFamily="34" charset="0"/>
              </a:rPr>
              <a:t>Phục</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Vụ</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các</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Mục</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Vụ</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và</a:t>
            </a:r>
            <a:r>
              <a:rPr lang="en-US" sz="3200" dirty="0">
                <a:solidFill>
                  <a:schemeClr val="bg1"/>
                </a:solidFill>
                <a:latin typeface="Calibri" panose="020F0502020204030204" pitchFamily="34" charset="0"/>
              </a:rPr>
              <a:t> ban </a:t>
            </a:r>
            <a:r>
              <a:rPr lang="en-US" sz="3200" dirty="0" err="1">
                <a:solidFill>
                  <a:schemeClr val="bg1"/>
                </a:solidFill>
                <a:latin typeface="Calibri" panose="020F0502020204030204" pitchFamily="34" charset="0"/>
              </a:rPr>
              <a:t>ngành</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chúng</a:t>
            </a:r>
            <a:r>
              <a:rPr lang="en-US" sz="3200" dirty="0">
                <a:solidFill>
                  <a:schemeClr val="bg1"/>
                </a:solidFill>
                <a:latin typeface="Calibri" panose="020F0502020204030204" pitchFamily="34" charset="0"/>
              </a:rPr>
              <a:t> ta </a:t>
            </a:r>
            <a:r>
              <a:rPr lang="en-US" sz="3200" dirty="0" err="1">
                <a:solidFill>
                  <a:schemeClr val="bg1"/>
                </a:solidFill>
                <a:latin typeface="Calibri" panose="020F0502020204030204" pitchFamily="34" charset="0"/>
              </a:rPr>
              <a:t>nên</a:t>
            </a:r>
            <a:r>
              <a:rPr lang="en-US" sz="3200" dirty="0">
                <a:solidFill>
                  <a:schemeClr val="bg1"/>
                </a:solidFill>
                <a:latin typeface="Calibri" panose="020F0502020204030204" pitchFamily="34" charset="0"/>
              </a:rPr>
              <a:t> </a:t>
            </a:r>
          </a:p>
          <a:p>
            <a:endParaRPr lang="en-US" sz="3200" dirty="0">
              <a:solidFill>
                <a:schemeClr val="bg1"/>
              </a:solidFill>
              <a:latin typeface="Calibri" panose="020F0502020204030204" pitchFamily="34" charset="0"/>
            </a:endParaRPr>
          </a:p>
          <a:p>
            <a:r>
              <a:rPr lang="en-US" sz="3200" dirty="0">
                <a:solidFill>
                  <a:schemeClr val="bg1"/>
                </a:solidFill>
                <a:latin typeface="Calibri" panose="020F0502020204030204" pitchFamily="34" charset="0"/>
              </a:rPr>
              <a:t>To promote unity and meaningful relationship within and among the communities at all levels (local, regional, and national) as well as leadership teams of all disciplines (</a:t>
            </a:r>
            <a:r>
              <a:rPr lang="en-US" sz="3200" dirty="0" err="1">
                <a:solidFill>
                  <a:schemeClr val="bg1"/>
                </a:solidFill>
                <a:latin typeface="Calibri" panose="020F0502020204030204" pitchFamily="34" charset="0"/>
              </a:rPr>
              <a:t>ExCo</a:t>
            </a:r>
            <a:r>
              <a:rPr lang="en-US" sz="3200" dirty="0">
                <a:solidFill>
                  <a:schemeClr val="bg1"/>
                </a:solidFill>
                <a:latin typeface="Calibri" panose="020F0502020204030204" pitchFamily="34" charset="0"/>
              </a:rPr>
              <a:t>, Formation, and Ministries), we should </a:t>
            </a:r>
          </a:p>
          <a:p>
            <a:endParaRPr lang="en-US" sz="3600" dirty="0">
              <a:solidFill>
                <a:schemeClr val="bg1"/>
              </a:solidFill>
              <a:latin typeface="Arial Narrow" panose="020B0606020202030204" pitchFamily="34" charset="0"/>
            </a:endParaRPr>
          </a:p>
          <a:p>
            <a:endParaRPr lang="en-US" dirty="0"/>
          </a:p>
        </p:txBody>
      </p:sp>
    </p:spTree>
    <p:extLst>
      <p:ext uri="{BB962C8B-B14F-4D97-AF65-F5344CB8AC3E}">
        <p14:creationId xmlns:p14="http://schemas.microsoft.com/office/powerpoint/2010/main" val="2335896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359764" y="232475"/>
            <a:ext cx="5637811" cy="5957188"/>
          </a:xfrm>
        </p:spPr>
        <p:txBody>
          <a:bodyPr>
            <a:normAutofit lnSpcReduction="10000"/>
          </a:bodyPr>
          <a:lstStyle/>
          <a:p>
            <a:pPr lvl="0"/>
            <a:endParaRPr lang="en-US" sz="2400" dirty="0">
              <a:solidFill>
                <a:schemeClr val="bg1"/>
              </a:solidFill>
            </a:endParaRPr>
          </a:p>
          <a:p>
            <a:pPr lvl="0"/>
            <a:r>
              <a:rPr lang="vi-VN" sz="2400" dirty="0">
                <a:solidFill>
                  <a:schemeClr val="bg1"/>
                </a:solidFill>
              </a:rPr>
              <a:t>Khuyến khích BPV nhóm, Vùng và Mục Vụ, nếu có thể, cùng làm tĩnh tâm Linh Thao chung.  Cuối khoá cần dành thời gian cùng nhau giải quyết các xung khắc/vấn nạn đang ảnh hưởng sự hiệp nhất, lấy đi sức sống cộng đoàn cũng như tập trung vào chiều kích (3 chiều kích CLC) Thiên Chúa đang mời gọi cộng đoàn phát triển thêm.</a:t>
            </a:r>
          </a:p>
          <a:p>
            <a:pPr lvl="0"/>
            <a:r>
              <a:rPr lang="vi-VN" sz="2400" dirty="0">
                <a:solidFill>
                  <a:schemeClr val="bg1"/>
                </a:solidFill>
              </a:rPr>
              <a:t>Khuyến khích các nhóm điạ phương, liên nhóm, BPV vùng cùng nhau tham dự Linh Thao hàng năm hay ngày Tĩnh Huấn để thắt chặt mối liên hệ, xây dựng hiệp thông.  BHL tại Vùng nên hỗ trợ các sinh họat này khi được yêu cầu. </a:t>
            </a:r>
            <a:endParaRPr lang="en-US" sz="2400" dirty="0">
              <a:solidFill>
                <a:schemeClr val="bg1"/>
              </a:solidFill>
            </a:endParaRPr>
          </a:p>
        </p:txBody>
      </p:sp>
      <p:sp>
        <p:nvSpPr>
          <p:cNvPr id="6" name="Content Placeholder 5"/>
          <p:cNvSpPr>
            <a:spLocks noGrp="1"/>
          </p:cNvSpPr>
          <p:nvPr>
            <p:ph sz="quarter" idx="4"/>
          </p:nvPr>
        </p:nvSpPr>
        <p:spPr>
          <a:xfrm>
            <a:off x="6172200" y="517288"/>
            <a:ext cx="5340246" cy="5957188"/>
          </a:xfrm>
        </p:spPr>
        <p:txBody>
          <a:bodyPr>
            <a:noAutofit/>
          </a:bodyPr>
          <a:lstStyle/>
          <a:p>
            <a:pPr lvl="0"/>
            <a:r>
              <a:rPr lang="en-US" sz="2400" dirty="0">
                <a:solidFill>
                  <a:schemeClr val="bg1"/>
                </a:solidFill>
                <a:latin typeface="Calibri" panose="020F0502020204030204" pitchFamily="34" charset="0"/>
              </a:rPr>
              <a:t>Organize annual Ignatian Retreat for Ban </a:t>
            </a:r>
            <a:r>
              <a:rPr lang="en-US" sz="2400" dirty="0" err="1">
                <a:solidFill>
                  <a:schemeClr val="bg1"/>
                </a:solidFill>
                <a:latin typeface="Calibri" panose="020F0502020204030204" pitchFamily="34" charset="0"/>
              </a:rPr>
              <a:t>Phục</a:t>
            </a:r>
            <a:r>
              <a:rPr lang="en-US" sz="2400" dirty="0">
                <a:solidFill>
                  <a:schemeClr val="bg1"/>
                </a:solidFill>
                <a:latin typeface="Calibri" panose="020F0502020204030204" pitchFamily="34" charset="0"/>
              </a:rPr>
              <a:t> </a:t>
            </a:r>
            <a:r>
              <a:rPr lang="en-US" sz="2400" dirty="0" err="1">
                <a:solidFill>
                  <a:schemeClr val="bg1"/>
                </a:solidFill>
                <a:latin typeface="Calibri" panose="020F0502020204030204" pitchFamily="34" charset="0"/>
              </a:rPr>
              <a:t>Vụ</a:t>
            </a:r>
            <a:r>
              <a:rPr lang="en-US" sz="2400" dirty="0">
                <a:solidFill>
                  <a:schemeClr val="bg1"/>
                </a:solidFill>
                <a:latin typeface="Calibri" panose="020F0502020204030204" pitchFamily="34" charset="0"/>
              </a:rPr>
              <a:t>, Ministry leaders to attend together.  At the end of the retreat, there should be a community session to address conflicts/issues that may jeopardize the unity and to focus on areas where God is calling us to grow – according to 3 Pillars of a CLC community. </a:t>
            </a:r>
          </a:p>
          <a:p>
            <a:r>
              <a:rPr lang="en-US" sz="2400" dirty="0">
                <a:solidFill>
                  <a:schemeClr val="bg1"/>
                </a:solidFill>
                <a:latin typeface="Calibri" panose="020F0502020204030204" pitchFamily="34" charset="0"/>
              </a:rPr>
              <a:t>Encourage local communities, clusters, and leadership teams to make annual retreat or Day of Prayer together to deepen the relationship and foster a spirit of communion.  The Regional Formation Team should assist with these activities when requested. </a:t>
            </a:r>
          </a:p>
        </p:txBody>
      </p:sp>
    </p:spTree>
    <p:extLst>
      <p:ext uri="{BB962C8B-B14F-4D97-AF65-F5344CB8AC3E}">
        <p14:creationId xmlns:p14="http://schemas.microsoft.com/office/powerpoint/2010/main" val="225562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696" y="464949"/>
            <a:ext cx="5532880" cy="5724714"/>
          </a:xfrm>
        </p:spPr>
        <p:txBody>
          <a:bodyPr>
            <a:normAutofit fontScale="92500" lnSpcReduction="10000"/>
          </a:bodyPr>
          <a:lstStyle/>
          <a:p>
            <a:pPr lvl="0"/>
            <a:r>
              <a:rPr lang="vi-VN" dirty="0">
                <a:solidFill>
                  <a:schemeClr val="bg1"/>
                </a:solidFill>
                <a:latin typeface="Calibri" panose="020F0502020204030204" pitchFamily="34" charset="0"/>
              </a:rPr>
              <a:t>Mỗi cộng đoàn nên yêu cầu BPV Vùng gởi Hướng Dẫn Viên CLC phù hợp giúp cộng đoàn phát triển theo các Giai Đoạn Phát Triển nhóm. </a:t>
            </a:r>
          </a:p>
          <a:p>
            <a:pPr lvl="0"/>
            <a:r>
              <a:rPr lang="vi-VN" dirty="0">
                <a:solidFill>
                  <a:schemeClr val="bg1"/>
                </a:solidFill>
                <a:latin typeface="Calibri" panose="020F0502020204030204" pitchFamily="34" charset="0"/>
              </a:rPr>
              <a:t>Khi có cộng đoàn mới, cung cấp Hướng Dẫn Viên CLC càng sớm càng tốt.  </a:t>
            </a:r>
          </a:p>
          <a:p>
            <a:pPr lvl="0"/>
            <a:r>
              <a:rPr lang="vi-VN" dirty="0">
                <a:solidFill>
                  <a:schemeClr val="bg1"/>
                </a:solidFill>
                <a:latin typeface="Calibri" panose="020F0502020204030204" pitchFamily="34" charset="0"/>
              </a:rPr>
              <a:t>Vào cuối hay ngay đầu năm, để cho các sinh hoạt chung của toàn cộng đoàn dễ được chú ý và có thể tham dự đầy đủ, BPV ĐH-CLC nên ấn định thời gian rõ ràng, sớm, cố định cho các sự kiện chung như tĩnh tâm BPV hàng năm, Đại Hội, Đào Tạo CLC Guides.  Như vậy sẽ giúp các Mục Vụ dễ dàng sắp đặt sinh hoạt trong năm. </a:t>
            </a:r>
            <a:endParaRPr lang="en-US" dirty="0">
              <a:solidFill>
                <a:schemeClr val="bg1"/>
              </a:solidFill>
              <a:latin typeface="Calibri" panose="020F0502020204030204" pitchFamily="34" charset="0"/>
            </a:endParaRPr>
          </a:p>
        </p:txBody>
      </p:sp>
      <p:sp>
        <p:nvSpPr>
          <p:cNvPr id="6" name="Content Placeholder 5"/>
          <p:cNvSpPr>
            <a:spLocks noGrp="1"/>
          </p:cNvSpPr>
          <p:nvPr>
            <p:ph sz="quarter" idx="4"/>
          </p:nvPr>
        </p:nvSpPr>
        <p:spPr>
          <a:xfrm>
            <a:off x="6172200" y="464949"/>
            <a:ext cx="5183188" cy="5724714"/>
          </a:xfrm>
        </p:spPr>
        <p:txBody>
          <a:bodyPr>
            <a:normAutofit fontScale="92500" lnSpcReduction="20000"/>
          </a:bodyPr>
          <a:lstStyle/>
          <a:p>
            <a:pPr lvl="0"/>
            <a:r>
              <a:rPr lang="en-US" dirty="0">
                <a:solidFill>
                  <a:schemeClr val="bg1"/>
                </a:solidFill>
                <a:latin typeface="Calibri" panose="020F0502020204030204" pitchFamily="34" charset="0"/>
              </a:rPr>
              <a:t>Each community should request BPV Vùng to assign appropriate CLC Guide to help the group to grow according to CLC Growth Stages.</a:t>
            </a:r>
            <a:br>
              <a:rPr lang="en-US" dirty="0">
                <a:solidFill>
                  <a:schemeClr val="bg1"/>
                </a:solidFill>
                <a:latin typeface="Calibri" panose="020F0502020204030204" pitchFamily="34" charset="0"/>
              </a:rPr>
            </a:br>
            <a:endParaRPr lang="en-US" dirty="0">
              <a:solidFill>
                <a:schemeClr val="bg1"/>
              </a:solidFill>
              <a:latin typeface="Calibri" panose="020F0502020204030204" pitchFamily="34" charset="0"/>
            </a:endParaRPr>
          </a:p>
          <a:p>
            <a:pPr lvl="0"/>
            <a:r>
              <a:rPr lang="en-US" dirty="0">
                <a:solidFill>
                  <a:schemeClr val="bg1"/>
                </a:solidFill>
                <a:latin typeface="Calibri" panose="020F0502020204030204" pitchFamily="34" charset="0"/>
              </a:rPr>
              <a:t>Assign CLC Guide to a new community as soon as possible.</a:t>
            </a:r>
            <a:br>
              <a:rPr lang="en-US" dirty="0">
                <a:solidFill>
                  <a:schemeClr val="bg1"/>
                </a:solidFill>
                <a:latin typeface="Calibri" panose="020F0502020204030204" pitchFamily="34" charset="0"/>
              </a:rPr>
            </a:br>
            <a:endParaRPr lang="en-US" dirty="0">
              <a:solidFill>
                <a:schemeClr val="bg1"/>
              </a:solidFill>
              <a:latin typeface="Calibri" panose="020F0502020204030204" pitchFamily="34" charset="0"/>
            </a:endParaRPr>
          </a:p>
          <a:p>
            <a:pPr lvl="0"/>
            <a:r>
              <a:rPr lang="en-US" dirty="0">
                <a:solidFill>
                  <a:schemeClr val="bg1"/>
                </a:solidFill>
                <a:latin typeface="Calibri" panose="020F0502020204030204" pitchFamily="34" charset="0"/>
              </a:rPr>
              <a:t>To ensure the DH-CLC national events/activities receive full participations and attention, BPV should set definitive dates for special annual events such as annual retreats for leaders either at the end or beginning of each calendar year, so all other ministries can plan their activities accordingly.</a:t>
            </a:r>
          </a:p>
        </p:txBody>
      </p:sp>
    </p:spTree>
    <p:extLst>
      <p:ext uri="{BB962C8B-B14F-4D97-AF65-F5344CB8AC3E}">
        <p14:creationId xmlns:p14="http://schemas.microsoft.com/office/powerpoint/2010/main" val="764807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53980" y="1834213"/>
            <a:ext cx="9144000" cy="2387600"/>
          </a:xfrm>
        </p:spPr>
        <p:txBody>
          <a:bodyPr>
            <a:normAutofit/>
          </a:bodyPr>
          <a:lstStyle/>
          <a:p>
            <a:r>
              <a:rPr lang="en-US" sz="7200" dirty="0" err="1">
                <a:solidFill>
                  <a:srgbClr val="FFFF00"/>
                </a:solidFill>
                <a:latin typeface="Georgia" panose="02040502050405020303" pitchFamily="18" charset="0"/>
              </a:rPr>
              <a:t>Chiều</a:t>
            </a:r>
            <a:r>
              <a:rPr lang="en-US" sz="7200" dirty="0">
                <a:solidFill>
                  <a:srgbClr val="FFFF00"/>
                </a:solidFill>
                <a:latin typeface="Georgia" panose="02040502050405020303" pitchFamily="18" charset="0"/>
              </a:rPr>
              <a:t> </a:t>
            </a:r>
            <a:r>
              <a:rPr lang="en-US" sz="7200" dirty="0" err="1">
                <a:solidFill>
                  <a:srgbClr val="FFFF00"/>
                </a:solidFill>
                <a:latin typeface="Georgia" panose="02040502050405020303" pitchFamily="18" charset="0"/>
              </a:rPr>
              <a:t>kích</a:t>
            </a:r>
            <a:r>
              <a:rPr lang="en-US" sz="7200" dirty="0">
                <a:solidFill>
                  <a:srgbClr val="FFFF00"/>
                </a:solidFill>
                <a:latin typeface="Georgia" panose="02040502050405020303" pitchFamily="18" charset="0"/>
              </a:rPr>
              <a:t> </a:t>
            </a:r>
            <a:r>
              <a:rPr lang="en-US" sz="7200" dirty="0" err="1">
                <a:solidFill>
                  <a:srgbClr val="FFFF00"/>
                </a:solidFill>
                <a:latin typeface="Georgia" panose="02040502050405020303" pitchFamily="18" charset="0"/>
              </a:rPr>
              <a:t>Sứ</a:t>
            </a:r>
            <a:r>
              <a:rPr lang="en-US" sz="7200" dirty="0">
                <a:solidFill>
                  <a:srgbClr val="FFFF00"/>
                </a:solidFill>
                <a:latin typeface="Georgia" panose="02040502050405020303" pitchFamily="18" charset="0"/>
              </a:rPr>
              <a:t> </a:t>
            </a:r>
            <a:r>
              <a:rPr lang="en-US" sz="7200" dirty="0" err="1">
                <a:solidFill>
                  <a:srgbClr val="FFFF00"/>
                </a:solidFill>
                <a:latin typeface="Georgia" panose="02040502050405020303" pitchFamily="18" charset="0"/>
              </a:rPr>
              <a:t>Mệnh</a:t>
            </a:r>
            <a:r>
              <a:rPr lang="en-US" sz="7200" dirty="0">
                <a:solidFill>
                  <a:srgbClr val="FFFF00"/>
                </a:solidFill>
                <a:latin typeface="Georgia" panose="02040502050405020303" pitchFamily="18" charset="0"/>
              </a:rPr>
              <a:t> Mission Pillar</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688" y="3028013"/>
            <a:ext cx="3377640" cy="3341266"/>
          </a:xfrm>
          <a:prstGeom prst="rect">
            <a:avLst/>
          </a:prstGeom>
        </p:spPr>
      </p:pic>
    </p:spTree>
    <p:extLst>
      <p:ext uri="{BB962C8B-B14F-4D97-AF65-F5344CB8AC3E}">
        <p14:creationId xmlns:p14="http://schemas.microsoft.com/office/powerpoint/2010/main" val="2506955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644916" y="464949"/>
            <a:ext cx="5157787" cy="5724714"/>
          </a:xfrm>
        </p:spPr>
        <p:txBody>
          <a:bodyPr>
            <a:normAutofit fontScale="92500"/>
          </a:bodyPr>
          <a:lstStyle/>
          <a:p>
            <a:pPr lvl="0"/>
            <a:r>
              <a:rPr lang="vi-VN" dirty="0">
                <a:solidFill>
                  <a:schemeClr val="bg1"/>
                </a:solidFill>
                <a:latin typeface="Calibri" panose="020F0502020204030204" pitchFamily="34" charset="0"/>
              </a:rPr>
              <a:t>Vào cuối năm hay ngay đầu mỗi năm, BPV, Mục Vụ và Vùng nên cùng nhau sắp xếp các sinh hoạt, khóa huấn luyện, chương trình phục vụ để tránh mâu thuẫn nhau. </a:t>
            </a:r>
          </a:p>
          <a:p>
            <a:pPr lvl="0"/>
            <a:r>
              <a:rPr lang="vi-VN" dirty="0">
                <a:solidFill>
                  <a:schemeClr val="bg1"/>
                </a:solidFill>
                <a:latin typeface="Calibri" panose="020F0502020204030204" pitchFamily="34" charset="0"/>
              </a:rPr>
              <a:t>Thành viên ĐH-CLC đang đóng góp tích cực trong các Mục Vụ cần đi Linh Thao mỗi năm để tâm linh được hồi sức (Tâm Linh nuôi dưỡng Phục Vụ).</a:t>
            </a:r>
          </a:p>
          <a:p>
            <a:pPr lvl="0"/>
            <a:r>
              <a:rPr lang="vi-VN" dirty="0">
                <a:solidFill>
                  <a:schemeClr val="bg1"/>
                </a:solidFill>
                <a:latin typeface="Calibri" panose="020F0502020204030204" pitchFamily="34" charset="0"/>
              </a:rPr>
              <a:t>Anh chị em đang phục vụ hay mong muốn phục vụ trong Mục Vụ cần được có các chuẩn bị, đào tạo căn bản và cần thiết của Mục Vụ đó. </a:t>
            </a:r>
          </a:p>
          <a:p>
            <a:pPr marL="0" lvl="0" indent="0">
              <a:buNone/>
            </a:pPr>
            <a:endParaRPr lang="en-US" dirty="0">
              <a:solidFill>
                <a:schemeClr val="bg1"/>
              </a:solidFill>
              <a:latin typeface="Arial Narrow" panose="020B0606020202030204" pitchFamily="34" charset="0"/>
            </a:endParaRPr>
          </a:p>
        </p:txBody>
      </p:sp>
      <p:sp>
        <p:nvSpPr>
          <p:cNvPr id="6" name="Content Placeholder 5"/>
          <p:cNvSpPr>
            <a:spLocks noGrp="1"/>
          </p:cNvSpPr>
          <p:nvPr>
            <p:ph sz="quarter" idx="4"/>
          </p:nvPr>
        </p:nvSpPr>
        <p:spPr>
          <a:xfrm>
            <a:off x="6172200" y="464949"/>
            <a:ext cx="5183188" cy="5724714"/>
          </a:xfrm>
        </p:spPr>
        <p:txBody>
          <a:bodyPr>
            <a:normAutofit fontScale="92500"/>
          </a:bodyPr>
          <a:lstStyle/>
          <a:p>
            <a:pPr lvl="0"/>
            <a:r>
              <a:rPr lang="en-US" dirty="0">
                <a:solidFill>
                  <a:schemeClr val="bg1"/>
                </a:solidFill>
                <a:latin typeface="Calibri" panose="020F0502020204030204" pitchFamily="34" charset="0"/>
              </a:rPr>
              <a:t>At the end or the beginning of a calendar year, BPV, Ministries, Region together should coordinate activities, events, services and formation to avoid conflicts.   </a:t>
            </a:r>
          </a:p>
          <a:p>
            <a:pPr lvl="0"/>
            <a:r>
              <a:rPr lang="en-US" dirty="0">
                <a:solidFill>
                  <a:schemeClr val="bg1"/>
                </a:solidFill>
                <a:latin typeface="Calibri" panose="020F0502020204030204" pitchFamily="34" charset="0"/>
              </a:rPr>
              <a:t>DH-CLC members who are dedicated in Ministry works must attend annual Ignatian Retreat for spiritual re-invigoration (Our Spirituality feeds our Mission).   </a:t>
            </a:r>
          </a:p>
          <a:p>
            <a:pPr lvl="0"/>
            <a:r>
              <a:rPr lang="en-US" dirty="0">
                <a:solidFill>
                  <a:schemeClr val="bg1"/>
                </a:solidFill>
                <a:latin typeface="Calibri" panose="020F0502020204030204" pitchFamily="34" charset="0"/>
              </a:rPr>
              <a:t>Those currently serving or desiring to serve in a particular ministry must receive basic and necessary trainings related to that ministry</a:t>
            </a:r>
            <a:r>
              <a:rPr lang="en-US" dirty="0">
                <a:solidFill>
                  <a:schemeClr val="bg1"/>
                </a:solidFill>
              </a:rPr>
              <a:t>.</a:t>
            </a:r>
          </a:p>
        </p:txBody>
      </p:sp>
    </p:spTree>
    <p:extLst>
      <p:ext uri="{BB962C8B-B14F-4D97-AF65-F5344CB8AC3E}">
        <p14:creationId xmlns:p14="http://schemas.microsoft.com/office/powerpoint/2010/main" val="1157461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569965" y="479939"/>
            <a:ext cx="5157787" cy="5724714"/>
          </a:xfrm>
        </p:spPr>
        <p:txBody>
          <a:bodyPr>
            <a:normAutofit fontScale="92500" lnSpcReduction="20000"/>
          </a:bodyPr>
          <a:lstStyle/>
          <a:p>
            <a:pPr lvl="0"/>
            <a:r>
              <a:rPr lang="vi-VN" dirty="0">
                <a:solidFill>
                  <a:schemeClr val="bg1"/>
                </a:solidFill>
                <a:latin typeface="Calibri" panose="020F0502020204030204" pitchFamily="34" charset="0"/>
              </a:rPr>
              <a:t>Anh chị em đóng góp trong mục vụ của ĐH-CLC, cần hiểu biết và phục vụ trong tinh thần chăm sóc nhau và chăm sóc anh chị em (Cura Personalis).</a:t>
            </a:r>
          </a:p>
          <a:p>
            <a:pPr lvl="0"/>
            <a:r>
              <a:rPr lang="vi-VN" dirty="0">
                <a:solidFill>
                  <a:schemeClr val="bg1"/>
                </a:solidFill>
                <a:latin typeface="Calibri" panose="020F0502020204030204" pitchFamily="34" charset="0"/>
              </a:rPr>
              <a:t>Các cộng đoàn ĐH-CLCC, BPV và các MụcVụ nên luôn luôn áp dụng Phương Cách Tiến Hành CLC “DSSE” trong tất cả các hoạt động mà cá nhân, cộng đoàn hay một nhóm nhỏ lãnh trách nhiệm thực hiện.   </a:t>
            </a:r>
          </a:p>
          <a:p>
            <a:pPr lvl="0"/>
            <a:r>
              <a:rPr lang="vi-VN" dirty="0">
                <a:solidFill>
                  <a:schemeClr val="bg1"/>
                </a:solidFill>
                <a:latin typeface="Calibri" panose="020F0502020204030204" pitchFamily="34" charset="0"/>
              </a:rPr>
              <a:t>Tuỳ theo quyết định của Đại Hội, đưa ra đương hướng và phương thức thành lập Mục Vụ Giới Trẻ</a:t>
            </a:r>
          </a:p>
          <a:p>
            <a:pPr lvl="0"/>
            <a:r>
              <a:rPr lang="vi-VN" dirty="0">
                <a:solidFill>
                  <a:schemeClr val="bg1"/>
                </a:solidFill>
                <a:latin typeface="Calibri" panose="020F0502020204030204" pitchFamily="34" charset="0"/>
              </a:rPr>
              <a:t>Cỗ võ ý thức Chọn Lựa Ưu Tiên cho người nghèo.</a:t>
            </a:r>
          </a:p>
        </p:txBody>
      </p:sp>
      <p:sp>
        <p:nvSpPr>
          <p:cNvPr id="6" name="Content Placeholder 5"/>
          <p:cNvSpPr>
            <a:spLocks noGrp="1"/>
          </p:cNvSpPr>
          <p:nvPr>
            <p:ph sz="quarter" idx="4"/>
          </p:nvPr>
        </p:nvSpPr>
        <p:spPr>
          <a:xfrm>
            <a:off x="6172200" y="464949"/>
            <a:ext cx="5183188" cy="5724714"/>
          </a:xfrm>
        </p:spPr>
        <p:txBody>
          <a:bodyPr>
            <a:normAutofit fontScale="92500" lnSpcReduction="10000"/>
          </a:bodyPr>
          <a:lstStyle/>
          <a:p>
            <a:pPr lvl="0"/>
            <a:r>
              <a:rPr lang="vi-VN" dirty="0">
                <a:solidFill>
                  <a:schemeClr val="bg1"/>
                </a:solidFill>
                <a:latin typeface="Calibri" panose="020F0502020204030204" pitchFamily="34" charset="0"/>
              </a:rPr>
              <a:t>Cura Personalis Spirit for those </a:t>
            </a:r>
            <a:r>
              <a:rPr lang="en-US" dirty="0">
                <a:solidFill>
                  <a:schemeClr val="bg1"/>
                </a:solidFill>
                <a:latin typeface="Calibri" panose="020F0502020204030204" pitchFamily="34" charset="0"/>
              </a:rPr>
              <a:t>serving</a:t>
            </a:r>
            <a:r>
              <a:rPr lang="vi-VN" dirty="0">
                <a:solidFill>
                  <a:schemeClr val="bg1"/>
                </a:solidFill>
                <a:latin typeface="Calibri" panose="020F0502020204030204" pitchFamily="34" charset="0"/>
              </a:rPr>
              <a:t> in ministry.</a:t>
            </a:r>
            <a:endParaRPr lang="en-US" dirty="0">
              <a:solidFill>
                <a:schemeClr val="bg1"/>
              </a:solidFill>
              <a:latin typeface="Calibri" panose="020F0502020204030204" pitchFamily="34" charset="0"/>
            </a:endParaRPr>
          </a:p>
          <a:p>
            <a:pPr lvl="0"/>
            <a:r>
              <a:rPr lang="en-US" dirty="0">
                <a:solidFill>
                  <a:schemeClr val="bg1"/>
                </a:solidFill>
                <a:latin typeface="Calibri" panose="020F0502020204030204" pitchFamily="34" charset="0"/>
              </a:rPr>
              <a:t>DH-CLC communities, leadership and ministry teams at all levels, should always make effort to practice and integrate the CLC Way of Proceeding “DSSE” in activities where either individual members or the entire community/team consider undertaking.</a:t>
            </a:r>
          </a:p>
          <a:p>
            <a:pPr lvl="0"/>
            <a:r>
              <a:rPr lang="en-US" dirty="0">
                <a:solidFill>
                  <a:schemeClr val="bg1"/>
                </a:solidFill>
                <a:latin typeface="Calibri" panose="020F0502020204030204" pitchFamily="34" charset="0"/>
              </a:rPr>
              <a:t>According to Delegate’s decision, develop strategy to form Young Adults Ministry.</a:t>
            </a:r>
          </a:p>
          <a:p>
            <a:r>
              <a:rPr lang="en-US" dirty="0">
                <a:solidFill>
                  <a:schemeClr val="bg1"/>
                </a:solidFill>
                <a:latin typeface="Calibri" panose="020F0502020204030204" pitchFamily="34" charset="0"/>
              </a:rPr>
              <a:t>Promote the awareness on Preferential for the poor.</a:t>
            </a:r>
          </a:p>
        </p:txBody>
      </p:sp>
    </p:spTree>
    <p:extLst>
      <p:ext uri="{BB962C8B-B14F-4D97-AF65-F5344CB8AC3E}">
        <p14:creationId xmlns:p14="http://schemas.microsoft.com/office/powerpoint/2010/main" val="846735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b="1" dirty="0">
                <a:solidFill>
                  <a:schemeClr val="bg1"/>
                </a:solidFill>
              </a:rPr>
              <a:t>Guidance for Personal &amp; Quiet reflection  </a:t>
            </a:r>
            <a:endParaRPr lang="en-US" sz="7200" dirty="0">
              <a:solidFill>
                <a:schemeClr val="bg1"/>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688" y="2490558"/>
            <a:ext cx="3920946" cy="3878721"/>
          </a:xfrm>
          <a:prstGeom prst="rect">
            <a:avLst/>
          </a:prstGeom>
        </p:spPr>
      </p:pic>
    </p:spTree>
    <p:extLst>
      <p:ext uri="{BB962C8B-B14F-4D97-AF65-F5344CB8AC3E}">
        <p14:creationId xmlns:p14="http://schemas.microsoft.com/office/powerpoint/2010/main" val="2420003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359764" y="779741"/>
            <a:ext cx="5607831" cy="5731125"/>
          </a:xfrm>
        </p:spPr>
        <p:txBody>
          <a:bodyPr>
            <a:noAutofit/>
          </a:bodyPr>
          <a:lstStyle/>
          <a:p>
            <a:pPr lvl="0"/>
            <a:r>
              <a:rPr lang="vi-VN" dirty="0">
                <a:solidFill>
                  <a:schemeClr val="bg1"/>
                </a:solidFill>
                <a:latin typeface="Calibri" panose="020F0502020204030204" pitchFamily="34" charset="0"/>
              </a:rPr>
              <a:t>Trong thinh lặng, mời các anh chị tham quan các posters.  Hãy đọc trong tâm tình cầu nguyện các báo cáo trên posters về ân sủng, thách đố, và nhu cầu.  Để ý những điểm nào, khuynh hướng nào nổi bật, và những điểm chung nào mà các vùng đều có.   </a:t>
            </a:r>
          </a:p>
          <a:p>
            <a:pPr lvl="0"/>
            <a:r>
              <a:rPr lang="vi-VN" dirty="0">
                <a:solidFill>
                  <a:schemeClr val="bg1"/>
                </a:solidFill>
                <a:latin typeface="Calibri" panose="020F0502020204030204" pitchFamily="34" charset="0"/>
              </a:rPr>
              <a:t>Đề nghị nào trong Đường Hướng Ba Năm anh chị cảm thấy có thể đáp ứng hoàn cảnh hiện nay của toàn ĐH-CLC mà anh chị đã cảm nhận khi tham quan các posters (Ân Sủng, Thách Đố, Nhu Cầu)</a:t>
            </a:r>
          </a:p>
          <a:p>
            <a:pPr marL="0" lvl="0" indent="0">
              <a:buNone/>
            </a:pPr>
            <a:endParaRPr lang="vi-VN" sz="3000" dirty="0">
              <a:solidFill>
                <a:schemeClr val="bg1"/>
              </a:solidFill>
              <a:latin typeface="Calibri" panose="020F0502020204030204" pitchFamily="34" charset="0"/>
            </a:endParaRPr>
          </a:p>
        </p:txBody>
      </p:sp>
      <p:sp>
        <p:nvSpPr>
          <p:cNvPr id="6" name="Content Placeholder 5"/>
          <p:cNvSpPr>
            <a:spLocks noGrp="1"/>
          </p:cNvSpPr>
          <p:nvPr>
            <p:ph sz="quarter" idx="4"/>
          </p:nvPr>
        </p:nvSpPr>
        <p:spPr>
          <a:xfrm>
            <a:off x="6172200" y="779743"/>
            <a:ext cx="5183188" cy="5621057"/>
          </a:xfrm>
        </p:spPr>
        <p:txBody>
          <a:bodyPr>
            <a:noAutofit/>
          </a:bodyPr>
          <a:lstStyle/>
          <a:p>
            <a:pPr lvl="0"/>
            <a:r>
              <a:rPr lang="en-US" dirty="0">
                <a:solidFill>
                  <a:schemeClr val="bg1"/>
                </a:solidFill>
                <a:latin typeface="Calibri" panose="020F0502020204030204" pitchFamily="34" charset="0"/>
              </a:rPr>
              <a:t>Silently visit the Gallery and prayerfully review graces, challenges, and need reported on Posters to note any striking points, pattern, and common issues/theme within or shared across different regions.</a:t>
            </a:r>
          </a:p>
          <a:p>
            <a:pPr lvl="0"/>
            <a:r>
              <a:rPr lang="en-US" dirty="0">
                <a:solidFill>
                  <a:schemeClr val="bg1"/>
                </a:solidFill>
                <a:latin typeface="Calibri" panose="020F0502020204030204" pitchFamily="34" charset="0"/>
              </a:rPr>
              <a:t>Which item(s) from the proposed vision do you think may respond to the current realities noted during the Gallery Walk (graces, challenges, and needs)? </a:t>
            </a:r>
          </a:p>
        </p:txBody>
      </p:sp>
    </p:spTree>
    <p:extLst>
      <p:ext uri="{BB962C8B-B14F-4D97-AF65-F5344CB8AC3E}">
        <p14:creationId xmlns:p14="http://schemas.microsoft.com/office/powerpoint/2010/main" val="2972714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xmlns="" id="{A9973409-B74E-419D-B95A-9F7776677E3C}"/>
              </a:ext>
            </a:extLst>
          </p:cNvPr>
          <p:cNvGraphicFramePr>
            <a:graphicFrameLocks noGrp="1"/>
          </p:cNvGraphicFramePr>
          <p:nvPr>
            <p:ph idx="1"/>
            <p:extLst>
              <p:ext uri="{D42A27DB-BD31-4B8C-83A1-F6EECF244321}">
                <p14:modId xmlns:p14="http://schemas.microsoft.com/office/powerpoint/2010/main" val="1825949998"/>
              </p:ext>
            </p:extLst>
          </p:nvPr>
        </p:nvGraphicFramePr>
        <p:xfrm>
          <a:off x="711200" y="694267"/>
          <a:ext cx="10896600" cy="5376210"/>
        </p:xfrm>
        <a:graphic>
          <a:graphicData uri="http://schemas.openxmlformats.org/drawingml/2006/table">
            <a:tbl>
              <a:tblPr firstRow="1" firstCol="1" bandRow="1">
                <a:tableStyleId>{5C22544A-7EE6-4342-B048-85BDC9FD1C3A}</a:tableStyleId>
              </a:tblPr>
              <a:tblGrid>
                <a:gridCol w="1808479">
                  <a:extLst>
                    <a:ext uri="{9D8B030D-6E8A-4147-A177-3AD203B41FA5}">
                      <a16:colId xmlns:a16="http://schemas.microsoft.com/office/drawing/2014/main" xmlns="" val="213602129"/>
                    </a:ext>
                  </a:extLst>
                </a:gridCol>
                <a:gridCol w="787854">
                  <a:extLst>
                    <a:ext uri="{9D8B030D-6E8A-4147-A177-3AD203B41FA5}">
                      <a16:colId xmlns:a16="http://schemas.microsoft.com/office/drawing/2014/main" xmlns="" val="385909056"/>
                    </a:ext>
                  </a:extLst>
                </a:gridCol>
                <a:gridCol w="1145934">
                  <a:extLst>
                    <a:ext uri="{9D8B030D-6E8A-4147-A177-3AD203B41FA5}">
                      <a16:colId xmlns:a16="http://schemas.microsoft.com/office/drawing/2014/main" xmlns="" val="1685218663"/>
                    </a:ext>
                  </a:extLst>
                </a:gridCol>
                <a:gridCol w="1092286">
                  <a:extLst>
                    <a:ext uri="{9D8B030D-6E8A-4147-A177-3AD203B41FA5}">
                      <a16:colId xmlns:a16="http://schemas.microsoft.com/office/drawing/2014/main" xmlns="" val="3340376720"/>
                    </a:ext>
                  </a:extLst>
                </a:gridCol>
                <a:gridCol w="756558">
                  <a:extLst>
                    <a:ext uri="{9D8B030D-6E8A-4147-A177-3AD203B41FA5}">
                      <a16:colId xmlns:a16="http://schemas.microsoft.com/office/drawing/2014/main" xmlns="" val="1828313947"/>
                    </a:ext>
                  </a:extLst>
                </a:gridCol>
                <a:gridCol w="908676">
                  <a:extLst>
                    <a:ext uri="{9D8B030D-6E8A-4147-A177-3AD203B41FA5}">
                      <a16:colId xmlns:a16="http://schemas.microsoft.com/office/drawing/2014/main" xmlns="" val="815289383"/>
                    </a:ext>
                  </a:extLst>
                </a:gridCol>
                <a:gridCol w="859476">
                  <a:extLst>
                    <a:ext uri="{9D8B030D-6E8A-4147-A177-3AD203B41FA5}">
                      <a16:colId xmlns:a16="http://schemas.microsoft.com/office/drawing/2014/main" xmlns="" val="429661982"/>
                    </a:ext>
                  </a:extLst>
                </a:gridCol>
                <a:gridCol w="828836">
                  <a:extLst>
                    <a:ext uri="{9D8B030D-6E8A-4147-A177-3AD203B41FA5}">
                      <a16:colId xmlns:a16="http://schemas.microsoft.com/office/drawing/2014/main" xmlns="" val="1252562195"/>
                    </a:ext>
                  </a:extLst>
                </a:gridCol>
                <a:gridCol w="811865">
                  <a:extLst>
                    <a:ext uri="{9D8B030D-6E8A-4147-A177-3AD203B41FA5}">
                      <a16:colId xmlns:a16="http://schemas.microsoft.com/office/drawing/2014/main" xmlns="" val="2354594866"/>
                    </a:ext>
                  </a:extLst>
                </a:gridCol>
                <a:gridCol w="1044667">
                  <a:extLst>
                    <a:ext uri="{9D8B030D-6E8A-4147-A177-3AD203B41FA5}">
                      <a16:colId xmlns:a16="http://schemas.microsoft.com/office/drawing/2014/main" xmlns="" val="1102482651"/>
                    </a:ext>
                  </a:extLst>
                </a:gridCol>
                <a:gridCol w="851969">
                  <a:extLst>
                    <a:ext uri="{9D8B030D-6E8A-4147-A177-3AD203B41FA5}">
                      <a16:colId xmlns:a16="http://schemas.microsoft.com/office/drawing/2014/main" xmlns="" val="230339350"/>
                    </a:ext>
                  </a:extLst>
                </a:gridCol>
              </a:tblGrid>
              <a:tr h="939801">
                <a:tc>
                  <a:txBody>
                    <a:bodyPr/>
                    <a:lstStyle/>
                    <a:p>
                      <a:pPr marL="0" marR="0" algn="ctr">
                        <a:lnSpc>
                          <a:spcPct val="107000"/>
                        </a:lnSpc>
                        <a:spcBef>
                          <a:spcPts val="0"/>
                        </a:spcBef>
                        <a:spcAft>
                          <a:spcPts val="0"/>
                        </a:spcAft>
                      </a:pPr>
                      <a:r>
                        <a:rPr lang="en-US" sz="2800" b="1" kern="1200" dirty="0">
                          <a:solidFill>
                            <a:schemeClr val="tx1"/>
                          </a:solidFill>
                          <a:effectLst/>
                          <a:latin typeface="+mn-lt"/>
                          <a:ea typeface="+mn-ea"/>
                          <a:cs typeface="+mn-cs"/>
                        </a:rPr>
                        <a:t>Vùng</a:t>
                      </a:r>
                    </a:p>
                  </a:txBody>
                  <a:tcPr marL="68580" marR="68580" marT="0" marB="0" anchor="b"/>
                </a:tc>
                <a:tc>
                  <a:txBody>
                    <a:bodyPr/>
                    <a:lstStyle/>
                    <a:p>
                      <a:pPr marL="0" marR="0" algn="ctr">
                        <a:lnSpc>
                          <a:spcPct val="107000"/>
                        </a:lnSpc>
                        <a:spcBef>
                          <a:spcPts val="0"/>
                        </a:spcBef>
                        <a:spcAft>
                          <a:spcPts val="0"/>
                        </a:spcAft>
                      </a:pPr>
                      <a:r>
                        <a:rPr lang="en-US" sz="2000" dirty="0" err="1">
                          <a:solidFill>
                            <a:schemeClr val="tx1"/>
                          </a:solidFill>
                          <a:effectLst/>
                        </a:rPr>
                        <a:t>Cộng</a:t>
                      </a:r>
                      <a:r>
                        <a:rPr lang="en-US" sz="2000" dirty="0">
                          <a:solidFill>
                            <a:schemeClr val="tx1"/>
                          </a:solidFill>
                          <a:effectLst/>
                        </a:rPr>
                        <a:t> </a:t>
                      </a:r>
                      <a:r>
                        <a:rPr lang="en-US" sz="2000" dirty="0" err="1">
                          <a:solidFill>
                            <a:schemeClr val="tx1"/>
                          </a:solidFill>
                          <a:effectLst/>
                        </a:rPr>
                        <a:t>Đoàn</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smtClean="0">
                          <a:solidFill>
                            <a:schemeClr val="tx1"/>
                          </a:solidFill>
                          <a:effectLst/>
                        </a:rPr>
                        <a:t>Pre-CLC</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err="1">
                          <a:solidFill>
                            <a:schemeClr val="tx1"/>
                          </a:solidFill>
                          <a:effectLst/>
                        </a:rPr>
                        <a:t>Nhóm</a:t>
                      </a:r>
                      <a:r>
                        <a:rPr lang="en-US" sz="2000" dirty="0">
                          <a:solidFill>
                            <a:schemeClr val="tx1"/>
                          </a:solidFill>
                          <a:effectLst/>
                        </a:rPr>
                        <a:t> </a:t>
                      </a:r>
                      <a:r>
                        <a:rPr lang="en-US" sz="2000" dirty="0" err="1">
                          <a:solidFill>
                            <a:schemeClr val="tx1"/>
                          </a:solidFill>
                          <a:effectLst/>
                        </a:rPr>
                        <a:t>Viên</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chemeClr val="tx1"/>
                          </a:solidFill>
                          <a:effectLst/>
                        </a:rPr>
                        <a:t>Cam </a:t>
                      </a:r>
                      <a:r>
                        <a:rPr lang="en-US" sz="2000" dirty="0" err="1">
                          <a:solidFill>
                            <a:schemeClr val="tx1"/>
                          </a:solidFill>
                          <a:effectLst/>
                        </a:rPr>
                        <a:t>Kết</a:t>
                      </a:r>
                      <a:r>
                        <a:rPr lang="en-US" sz="2000" dirty="0">
                          <a:solidFill>
                            <a:schemeClr val="tx1"/>
                          </a:solidFill>
                          <a:effectLst/>
                        </a:rPr>
                        <a:t> </a:t>
                      </a:r>
                      <a:r>
                        <a:rPr lang="en-US" sz="2000" dirty="0" err="1">
                          <a:solidFill>
                            <a:schemeClr val="tx1"/>
                          </a:solidFill>
                          <a:effectLst/>
                        </a:rPr>
                        <a:t>Tạm</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chemeClr val="tx1"/>
                          </a:solidFill>
                          <a:effectLst/>
                        </a:rPr>
                        <a:t>% CK </a:t>
                      </a:r>
                      <a:r>
                        <a:rPr lang="en-US" sz="2000" dirty="0" err="1">
                          <a:solidFill>
                            <a:schemeClr val="tx1"/>
                          </a:solidFill>
                          <a:effectLst/>
                        </a:rPr>
                        <a:t>Tạm</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chemeClr val="tx1"/>
                          </a:solidFill>
                          <a:effectLst/>
                        </a:rPr>
                        <a:t>LT </a:t>
                      </a:r>
                      <a:r>
                        <a:rPr lang="en-US" sz="2000" dirty="0" err="1">
                          <a:solidFill>
                            <a:schemeClr val="tx1"/>
                          </a:solidFill>
                          <a:effectLst/>
                        </a:rPr>
                        <a:t>Trọn</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solidFill>
                            <a:schemeClr val="tx1"/>
                          </a:solidFill>
                          <a:effectLst/>
                        </a:rPr>
                        <a:t>% LT Trọn</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chemeClr val="tx1"/>
                          </a:solidFill>
                          <a:effectLst/>
                        </a:rPr>
                        <a:t>Cam </a:t>
                      </a:r>
                      <a:r>
                        <a:rPr lang="en-US" sz="2000" dirty="0" err="1">
                          <a:solidFill>
                            <a:schemeClr val="tx1"/>
                          </a:solidFill>
                          <a:effectLst/>
                        </a:rPr>
                        <a:t>Kết</a:t>
                      </a:r>
                      <a:r>
                        <a:rPr lang="en-US" sz="2000" dirty="0">
                          <a:solidFill>
                            <a:schemeClr val="tx1"/>
                          </a:solidFill>
                          <a:effectLst/>
                        </a:rPr>
                        <a:t> </a:t>
                      </a:r>
                      <a:r>
                        <a:rPr lang="en-US" sz="2000" dirty="0" err="1">
                          <a:solidFill>
                            <a:schemeClr val="tx1"/>
                          </a:solidFill>
                          <a:effectLst/>
                        </a:rPr>
                        <a:t>Trọn</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chemeClr val="tx1"/>
                          </a:solidFill>
                          <a:effectLst/>
                        </a:rPr>
                        <a:t>% CK </a:t>
                      </a:r>
                      <a:r>
                        <a:rPr lang="en-US" sz="2000" dirty="0" err="1">
                          <a:solidFill>
                            <a:schemeClr val="tx1"/>
                          </a:solidFill>
                          <a:effectLst/>
                        </a:rPr>
                        <a:t>Trọn</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err="1">
                          <a:solidFill>
                            <a:schemeClr val="tx1"/>
                          </a:solidFill>
                          <a:effectLst/>
                        </a:rPr>
                        <a:t>Cần</a:t>
                      </a:r>
                      <a:r>
                        <a:rPr lang="en-US" sz="2000" dirty="0">
                          <a:solidFill>
                            <a:schemeClr val="tx1"/>
                          </a:solidFill>
                          <a:effectLst/>
                        </a:rPr>
                        <a:t> </a:t>
                      </a:r>
                      <a:endParaRPr lang="en-US" sz="2000" dirty="0" smtClean="0">
                        <a:solidFill>
                          <a:schemeClr val="tx1"/>
                        </a:solidFill>
                        <a:effectLst/>
                      </a:endParaRPr>
                    </a:p>
                    <a:p>
                      <a:pPr marL="0" marR="0" algn="ctr">
                        <a:lnSpc>
                          <a:spcPct val="107000"/>
                        </a:lnSpc>
                        <a:spcBef>
                          <a:spcPts val="0"/>
                        </a:spcBef>
                        <a:spcAft>
                          <a:spcPts val="0"/>
                        </a:spcAft>
                      </a:pPr>
                      <a:r>
                        <a:rPr lang="en-US" sz="2000" dirty="0" smtClean="0">
                          <a:solidFill>
                            <a:schemeClr val="tx1"/>
                          </a:solidFill>
                          <a:effectLst/>
                        </a:rPr>
                        <a:t>CLC Guide</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362158932"/>
                  </a:ext>
                </a:extLst>
              </a:tr>
              <a:tr h="979759">
                <a:tc>
                  <a:txBody>
                    <a:bodyPr/>
                    <a:lstStyle/>
                    <a:p>
                      <a:pPr marL="0" marR="0">
                        <a:lnSpc>
                          <a:spcPct val="107000"/>
                        </a:lnSpc>
                        <a:spcBef>
                          <a:spcPts val="0"/>
                        </a:spcBef>
                        <a:spcAft>
                          <a:spcPts val="0"/>
                        </a:spcAft>
                      </a:pPr>
                      <a:r>
                        <a:rPr lang="en-US" sz="2800" dirty="0" err="1">
                          <a:solidFill>
                            <a:schemeClr val="tx1"/>
                          </a:solidFill>
                          <a:effectLst/>
                        </a:rPr>
                        <a:t>Đông</a:t>
                      </a:r>
                      <a:r>
                        <a:rPr lang="en-US" sz="2800" dirty="0">
                          <a:solidFill>
                            <a:schemeClr val="tx1"/>
                          </a:solidFill>
                          <a:effectLst/>
                        </a:rPr>
                        <a:t> </a:t>
                      </a:r>
                      <a:r>
                        <a:rPr lang="en-US" sz="2800" dirty="0" err="1">
                          <a:solidFill>
                            <a:schemeClr val="tx1"/>
                          </a:solidFill>
                          <a:effectLst/>
                        </a:rPr>
                        <a:t>Bắc</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dirty="0">
                          <a:solidFill>
                            <a:schemeClr val="tx1"/>
                          </a:solidFill>
                          <a:effectLst/>
                        </a:rPr>
                        <a:t>8</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dirty="0">
                          <a:solidFill>
                            <a:schemeClr val="tx1"/>
                          </a:solidFill>
                          <a:effectLst/>
                        </a:rPr>
                        <a:t>2</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dirty="0">
                          <a:solidFill>
                            <a:schemeClr val="tx1"/>
                          </a:solidFill>
                          <a:effectLst/>
                        </a:rPr>
                        <a:t>87</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dirty="0">
                          <a:solidFill>
                            <a:schemeClr val="tx1"/>
                          </a:solidFill>
                          <a:effectLst/>
                        </a:rPr>
                        <a:t>43</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dirty="0">
                          <a:solidFill>
                            <a:schemeClr val="tx1"/>
                          </a:solidFill>
                          <a:effectLst/>
                        </a:rPr>
                        <a:t>49%</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dirty="0">
                          <a:solidFill>
                            <a:schemeClr val="tx1"/>
                          </a:solidFill>
                          <a:effectLst/>
                        </a:rPr>
                        <a:t>32</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dirty="0">
                          <a:solidFill>
                            <a:schemeClr val="tx1"/>
                          </a:solidFill>
                          <a:effectLst/>
                        </a:rPr>
                        <a:t>37%</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dirty="0">
                          <a:solidFill>
                            <a:schemeClr val="tx1"/>
                          </a:solidFill>
                          <a:effectLst/>
                        </a:rPr>
                        <a:t>18</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dirty="0">
                          <a:solidFill>
                            <a:schemeClr val="tx1"/>
                          </a:solidFill>
                          <a:effectLst/>
                        </a:rPr>
                        <a:t>21%</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3</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678627088"/>
                  </a:ext>
                </a:extLst>
              </a:tr>
              <a:tr h="979759">
                <a:tc>
                  <a:txBody>
                    <a:bodyPr/>
                    <a:lstStyle/>
                    <a:p>
                      <a:pPr marL="0" marR="0">
                        <a:lnSpc>
                          <a:spcPct val="107000"/>
                        </a:lnSpc>
                        <a:spcBef>
                          <a:spcPts val="0"/>
                        </a:spcBef>
                        <a:spcAft>
                          <a:spcPts val="0"/>
                        </a:spcAft>
                      </a:pPr>
                      <a:r>
                        <a:rPr lang="en-US" sz="2800" dirty="0">
                          <a:solidFill>
                            <a:schemeClr val="tx1"/>
                          </a:solidFill>
                          <a:effectLst/>
                        </a:rPr>
                        <a:t>Trung </a:t>
                      </a:r>
                      <a:r>
                        <a:rPr lang="en-US" sz="2800" dirty="0" err="1">
                          <a:solidFill>
                            <a:schemeClr val="tx1"/>
                          </a:solidFill>
                          <a:effectLst/>
                        </a:rPr>
                        <a:t>Tây</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14</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 </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dirty="0">
                          <a:solidFill>
                            <a:schemeClr val="tx1"/>
                          </a:solidFill>
                          <a:effectLst/>
                        </a:rPr>
                        <a:t>130</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dirty="0">
                          <a:solidFill>
                            <a:schemeClr val="tx1"/>
                          </a:solidFill>
                          <a:effectLst/>
                        </a:rPr>
                        <a:t>4</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dirty="0">
                          <a:solidFill>
                            <a:schemeClr val="tx1"/>
                          </a:solidFill>
                          <a:effectLst/>
                        </a:rPr>
                        <a:t>3%</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dirty="0">
                          <a:solidFill>
                            <a:schemeClr val="tx1"/>
                          </a:solidFill>
                          <a:effectLst/>
                        </a:rPr>
                        <a:t>33</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dirty="0">
                          <a:solidFill>
                            <a:schemeClr val="tx1"/>
                          </a:solidFill>
                          <a:effectLst/>
                        </a:rPr>
                        <a:t>25%</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31</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dirty="0">
                          <a:solidFill>
                            <a:schemeClr val="tx1"/>
                          </a:solidFill>
                          <a:effectLst/>
                        </a:rPr>
                        <a:t>24%</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0</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277738414"/>
                  </a:ext>
                </a:extLst>
              </a:tr>
              <a:tr h="979759">
                <a:tc>
                  <a:txBody>
                    <a:bodyPr/>
                    <a:lstStyle/>
                    <a:p>
                      <a:pPr marL="0" marR="0">
                        <a:lnSpc>
                          <a:spcPct val="107000"/>
                        </a:lnSpc>
                        <a:spcBef>
                          <a:spcPts val="0"/>
                        </a:spcBef>
                        <a:spcAft>
                          <a:spcPts val="0"/>
                        </a:spcAft>
                      </a:pPr>
                      <a:r>
                        <a:rPr lang="en-US" sz="2800" dirty="0" err="1">
                          <a:solidFill>
                            <a:schemeClr val="tx1"/>
                          </a:solidFill>
                          <a:effectLst/>
                        </a:rPr>
                        <a:t>Tây</a:t>
                      </a:r>
                      <a:r>
                        <a:rPr lang="en-US" sz="2800" dirty="0">
                          <a:solidFill>
                            <a:schemeClr val="tx1"/>
                          </a:solidFill>
                          <a:effectLst/>
                        </a:rPr>
                        <a:t> Nam</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14</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3</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184</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21</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11%</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37</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dirty="0">
                          <a:solidFill>
                            <a:schemeClr val="tx1"/>
                          </a:solidFill>
                          <a:effectLst/>
                        </a:rPr>
                        <a:t>20%</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dirty="0">
                          <a:solidFill>
                            <a:schemeClr val="tx1"/>
                          </a:solidFill>
                          <a:effectLst/>
                        </a:rPr>
                        <a:t>30</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dirty="0">
                          <a:solidFill>
                            <a:schemeClr val="tx1"/>
                          </a:solidFill>
                          <a:effectLst/>
                        </a:rPr>
                        <a:t>16%</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7</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311675159"/>
                  </a:ext>
                </a:extLst>
              </a:tr>
              <a:tr h="478766">
                <a:tc>
                  <a:txBody>
                    <a:bodyPr/>
                    <a:lstStyle/>
                    <a:p>
                      <a:pPr marL="0" marR="0">
                        <a:lnSpc>
                          <a:spcPct val="107000"/>
                        </a:lnSpc>
                        <a:spcBef>
                          <a:spcPts val="0"/>
                        </a:spcBef>
                        <a:spcAft>
                          <a:spcPts val="0"/>
                        </a:spcAft>
                      </a:pPr>
                      <a:r>
                        <a:rPr lang="en-US" sz="2800" dirty="0">
                          <a:solidFill>
                            <a:schemeClr val="tx1"/>
                          </a:solidFill>
                          <a:effectLst/>
                        </a:rPr>
                        <a:t>Canada</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dirty="0">
                          <a:solidFill>
                            <a:schemeClr val="tx1"/>
                          </a:solidFill>
                          <a:effectLst/>
                        </a:rPr>
                        <a:t>3</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 </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21</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4</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19%</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4</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19%</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1</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dirty="0">
                          <a:solidFill>
                            <a:schemeClr val="tx1"/>
                          </a:solidFill>
                          <a:effectLst/>
                        </a:rPr>
                        <a:t>5%</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2</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963737529"/>
                  </a:ext>
                </a:extLst>
              </a:tr>
              <a:tr h="979759">
                <a:tc>
                  <a:txBody>
                    <a:bodyPr/>
                    <a:lstStyle/>
                    <a:p>
                      <a:pPr marL="0" marR="0">
                        <a:lnSpc>
                          <a:spcPct val="107000"/>
                        </a:lnSpc>
                        <a:spcBef>
                          <a:spcPts val="0"/>
                        </a:spcBef>
                        <a:spcAft>
                          <a:spcPts val="0"/>
                        </a:spcAft>
                      </a:pPr>
                      <a:r>
                        <a:rPr lang="en-US" sz="2800" dirty="0" err="1">
                          <a:solidFill>
                            <a:schemeClr val="tx1"/>
                          </a:solidFill>
                          <a:effectLst/>
                        </a:rPr>
                        <a:t>Tổng</a:t>
                      </a:r>
                      <a:r>
                        <a:rPr lang="en-US" sz="2800" dirty="0">
                          <a:solidFill>
                            <a:schemeClr val="tx1"/>
                          </a:solidFill>
                          <a:effectLst/>
                        </a:rPr>
                        <a:t> </a:t>
                      </a:r>
                      <a:r>
                        <a:rPr lang="en-US" sz="2800" dirty="0" err="1">
                          <a:solidFill>
                            <a:schemeClr val="tx1"/>
                          </a:solidFill>
                          <a:effectLst/>
                        </a:rPr>
                        <a:t>Cộng</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39</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5</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422</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72</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17%</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106</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25%</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a:solidFill>
                            <a:schemeClr val="tx1"/>
                          </a:solidFill>
                          <a:effectLst/>
                        </a:rPr>
                        <a:t>80</a:t>
                      </a:r>
                      <a:endParaRPr lang="en-US" sz="2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dirty="0">
                          <a:solidFill>
                            <a:schemeClr val="tx1"/>
                          </a:solidFill>
                          <a:effectLst/>
                        </a:rPr>
                        <a:t>19%</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dirty="0">
                          <a:solidFill>
                            <a:schemeClr val="tx1"/>
                          </a:solidFill>
                          <a:effectLst/>
                        </a:rPr>
                        <a:t>12</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060579144"/>
                  </a:ext>
                </a:extLst>
              </a:tr>
            </a:tbl>
          </a:graphicData>
        </a:graphic>
      </p:graphicFrame>
    </p:spTree>
    <p:extLst>
      <p:ext uri="{BB962C8B-B14F-4D97-AF65-F5344CB8AC3E}">
        <p14:creationId xmlns:p14="http://schemas.microsoft.com/office/powerpoint/2010/main" val="875867327"/>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96333" y="434969"/>
            <a:ext cx="5613400" cy="5724714"/>
          </a:xfrm>
        </p:spPr>
        <p:txBody>
          <a:bodyPr>
            <a:noAutofit/>
          </a:bodyPr>
          <a:lstStyle/>
          <a:p>
            <a:r>
              <a:rPr lang="vi-VN" sz="2600" dirty="0">
                <a:solidFill>
                  <a:schemeClr val="bg1"/>
                </a:solidFill>
                <a:latin typeface="Calibri" panose="020F0502020204030204" pitchFamily="34" charset="0"/>
              </a:rPr>
              <a:t>Chiều kích nào sau đây: Tâm Linh, Cộng Đoàn, Sứ Mệnh và Huấn Luyện mà anh/chị thấy được lôi cuốn nhất hay gần gủi nhất?  Hãy chuẩn bị để tham dự và đóng góp trong chiều kích này. </a:t>
            </a:r>
          </a:p>
          <a:p>
            <a:pPr lvl="0"/>
            <a:r>
              <a:rPr lang="vi-VN" sz="2600" dirty="0">
                <a:solidFill>
                  <a:schemeClr val="bg1"/>
                </a:solidFill>
                <a:latin typeface="Calibri" panose="020F0502020204030204" pitchFamily="34" charset="0"/>
              </a:rPr>
              <a:t>Ngoài những đề nghị trong tài liệu này, nếu anh chị có đề nghị nào khác, xin ghi xuống chỉ một điều khẩn thiết hay quan trọng nhất đối với anh chị.</a:t>
            </a:r>
          </a:p>
          <a:p>
            <a:pPr lvl="0"/>
            <a:r>
              <a:rPr lang="vi-VN" sz="2600" dirty="0">
                <a:solidFill>
                  <a:schemeClr val="bg1"/>
                </a:solidFill>
                <a:latin typeface="Calibri" panose="020F0502020204030204" pitchFamily="34" charset="0"/>
              </a:rPr>
              <a:t>Hãy xếp hạng các đề nghị theo thứ tự từ quan trọng hay khẩn thiết nhất đến không quan trọng hay ít khẩn thiết (e.g.: 1-quan trọng hay khẩn thiết nhất, 2, 3 etc.) </a:t>
            </a:r>
          </a:p>
        </p:txBody>
      </p:sp>
      <p:sp>
        <p:nvSpPr>
          <p:cNvPr id="6" name="Content Placeholder 5"/>
          <p:cNvSpPr>
            <a:spLocks noGrp="1"/>
          </p:cNvSpPr>
          <p:nvPr>
            <p:ph sz="quarter" idx="4"/>
          </p:nvPr>
        </p:nvSpPr>
        <p:spPr>
          <a:xfrm>
            <a:off x="5909733" y="464949"/>
            <a:ext cx="6062134" cy="5724714"/>
          </a:xfrm>
        </p:spPr>
        <p:txBody>
          <a:bodyPr>
            <a:noAutofit/>
          </a:bodyPr>
          <a:lstStyle/>
          <a:p>
            <a:pPr lvl="0"/>
            <a:r>
              <a:rPr lang="en-US" dirty="0">
                <a:solidFill>
                  <a:schemeClr val="bg1"/>
                </a:solidFill>
                <a:latin typeface="Calibri" panose="020F0502020204030204" pitchFamily="34" charset="0"/>
              </a:rPr>
              <a:t>Which of the following areas do you feel most drawn to or most connected with: Spirituality, Community, Mission, and Formation?  Prepare to participate and contribute in that area.  </a:t>
            </a:r>
          </a:p>
          <a:p>
            <a:pPr lvl="0"/>
            <a:r>
              <a:rPr lang="en-US" dirty="0">
                <a:solidFill>
                  <a:schemeClr val="bg1"/>
                </a:solidFill>
                <a:latin typeface="Calibri" panose="020F0502020204030204" pitchFamily="34" charset="0"/>
              </a:rPr>
              <a:t>Which item(s) do you find most urgent or most important to you or your community, Region, and the national DH-CLC body?</a:t>
            </a:r>
          </a:p>
          <a:p>
            <a:pPr lvl="0"/>
            <a:r>
              <a:rPr lang="en-US" dirty="0">
                <a:solidFill>
                  <a:schemeClr val="bg1"/>
                </a:solidFill>
                <a:latin typeface="Calibri" panose="020F0502020204030204" pitchFamily="34" charset="0"/>
              </a:rPr>
              <a:t>Spend some time to prioritize suggestions on the provided paper (1-top urgent/important, 10-least important)</a:t>
            </a:r>
            <a:br>
              <a:rPr lang="en-US" dirty="0">
                <a:solidFill>
                  <a:schemeClr val="bg1"/>
                </a:solidFill>
                <a:latin typeface="Calibri" panose="020F0502020204030204" pitchFamily="34" charset="0"/>
              </a:rPr>
            </a:br>
            <a:endParaRPr lang="en-US" dirty="0">
              <a:solidFill>
                <a:schemeClr val="bg1"/>
              </a:solidFill>
              <a:latin typeface="Calibri" panose="020F0502020204030204" pitchFamily="34" charset="0"/>
            </a:endParaRPr>
          </a:p>
        </p:txBody>
      </p:sp>
    </p:spTree>
    <p:extLst>
      <p:ext uri="{BB962C8B-B14F-4D97-AF65-F5344CB8AC3E}">
        <p14:creationId xmlns:p14="http://schemas.microsoft.com/office/powerpoint/2010/main" val="3171217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8788" y="1616075"/>
            <a:ext cx="5157787" cy="3684588"/>
          </a:xfrm>
        </p:spPr>
        <p:txBody>
          <a:bodyPr>
            <a:normAutofit/>
          </a:bodyPr>
          <a:lstStyle/>
          <a:p>
            <a:pPr marL="0" lvl="0" indent="0">
              <a:buNone/>
            </a:pPr>
            <a:r>
              <a:rPr lang="vi-VN" sz="3200" dirty="0">
                <a:solidFill>
                  <a:schemeClr val="bg1"/>
                </a:solidFill>
                <a:latin typeface="Calibri" panose="020F0502020204030204" pitchFamily="34" charset="0"/>
              </a:rPr>
              <a:t>Khi đến giờ họp nhóm nhỏ, xin tìm đến nhóm với một trong 4 chiều kích dưới đây mà anh/chị cảm thấy đựợc lôi cuốn nhất hay gần gủi nhất, để tạo nhóm nhỏ 6-8 người. </a:t>
            </a:r>
          </a:p>
        </p:txBody>
      </p:sp>
      <p:sp>
        <p:nvSpPr>
          <p:cNvPr id="6" name="Content Placeholder 5"/>
          <p:cNvSpPr>
            <a:spLocks noGrp="1"/>
          </p:cNvSpPr>
          <p:nvPr>
            <p:ph sz="quarter" idx="4"/>
          </p:nvPr>
        </p:nvSpPr>
        <p:spPr>
          <a:xfrm>
            <a:off x="5748866" y="1599141"/>
            <a:ext cx="5943601" cy="3684588"/>
          </a:xfrm>
        </p:spPr>
        <p:txBody>
          <a:bodyPr/>
          <a:lstStyle/>
          <a:p>
            <a:pPr marL="0" indent="0">
              <a:buNone/>
            </a:pPr>
            <a:r>
              <a:rPr lang="en-US" sz="3200" dirty="0">
                <a:solidFill>
                  <a:schemeClr val="bg1"/>
                </a:solidFill>
                <a:latin typeface="Calibri" panose="020F0502020204030204" pitchFamily="34" charset="0"/>
              </a:rPr>
              <a:t>When it is time for small group sharing, proceed to the designated station for any of the four following areas you feel most drawn to or most connected with to form a group of 6-8 people</a:t>
            </a:r>
            <a:r>
              <a:rPr lang="en-US" dirty="0"/>
              <a:t>.</a:t>
            </a:r>
          </a:p>
        </p:txBody>
      </p:sp>
    </p:spTree>
    <p:extLst>
      <p:ext uri="{BB962C8B-B14F-4D97-AF65-F5344CB8AC3E}">
        <p14:creationId xmlns:p14="http://schemas.microsoft.com/office/powerpoint/2010/main" val="3078793824"/>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shadeToTitle="1">
        <a:gradFill>
          <a:gsLst>
            <a:gs pos="78000">
              <a:srgbClr val="002060"/>
            </a:gs>
            <a:gs pos="94000">
              <a:schemeClr val="accent1">
                <a:lumMod val="30000"/>
                <a:lumOff val="7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err="1">
                <a:solidFill>
                  <a:srgbClr val="FFFF00"/>
                </a:solidFill>
                <a:latin typeface="Georgia" panose="02040502050405020303" pitchFamily="18" charset="0"/>
              </a:rPr>
              <a:t>Đường</a:t>
            </a:r>
            <a:r>
              <a:rPr lang="en-US" sz="4000" dirty="0">
                <a:solidFill>
                  <a:srgbClr val="FFFF00"/>
                </a:solidFill>
                <a:latin typeface="Georgia" panose="02040502050405020303" pitchFamily="18" charset="0"/>
              </a:rPr>
              <a:t> </a:t>
            </a:r>
            <a:r>
              <a:rPr lang="en-US" sz="4000" dirty="0" err="1">
                <a:solidFill>
                  <a:srgbClr val="FFFF00"/>
                </a:solidFill>
                <a:latin typeface="Georgia" panose="02040502050405020303" pitchFamily="18" charset="0"/>
              </a:rPr>
              <a:t>hướng</a:t>
            </a:r>
            <a:r>
              <a:rPr lang="en-US" sz="4000" dirty="0">
                <a:solidFill>
                  <a:srgbClr val="FFFF00"/>
                </a:solidFill>
                <a:latin typeface="Georgia" panose="02040502050405020303" pitchFamily="18" charset="0"/>
              </a:rPr>
              <a:t> </a:t>
            </a:r>
            <a:r>
              <a:rPr lang="en-US" sz="4000" dirty="0" err="1">
                <a:solidFill>
                  <a:srgbClr val="FFFF00"/>
                </a:solidFill>
                <a:latin typeface="Georgia" panose="02040502050405020303" pitchFamily="18" charset="0"/>
              </a:rPr>
              <a:t>đề</a:t>
            </a:r>
            <a:r>
              <a:rPr lang="en-US" sz="4000" dirty="0">
                <a:solidFill>
                  <a:srgbClr val="FFFF00"/>
                </a:solidFill>
                <a:latin typeface="Georgia" panose="02040502050405020303" pitchFamily="18" charset="0"/>
              </a:rPr>
              <a:t> </a:t>
            </a:r>
            <a:r>
              <a:rPr lang="en-US" sz="4000" dirty="0" err="1">
                <a:solidFill>
                  <a:srgbClr val="FFFF00"/>
                </a:solidFill>
                <a:latin typeface="Georgia" panose="02040502050405020303" pitchFamily="18" charset="0"/>
              </a:rPr>
              <a:t>nghị</a:t>
            </a:r>
            <a:r>
              <a:rPr lang="en-US" sz="4000" dirty="0">
                <a:solidFill>
                  <a:srgbClr val="FFFF00"/>
                </a:solidFill>
                <a:latin typeface="Georgia" panose="02040502050405020303" pitchFamily="18" charset="0"/>
              </a:rPr>
              <a:t> </a:t>
            </a:r>
            <a:r>
              <a:rPr lang="en-US" sz="4000" dirty="0" err="1">
                <a:solidFill>
                  <a:srgbClr val="FFFF00"/>
                </a:solidFill>
                <a:latin typeface="Georgia" panose="02040502050405020303" pitchFamily="18" charset="0"/>
              </a:rPr>
              <a:t>cho</a:t>
            </a:r>
            <a:r>
              <a:rPr lang="en-US" sz="4000" dirty="0">
                <a:solidFill>
                  <a:srgbClr val="FFFF00"/>
                </a:solidFill>
                <a:latin typeface="Georgia" panose="02040502050405020303" pitchFamily="18" charset="0"/>
              </a:rPr>
              <a:t> 2018-2021</a:t>
            </a:r>
            <a:br>
              <a:rPr lang="en-US" sz="4000" dirty="0">
                <a:solidFill>
                  <a:srgbClr val="FFFF00"/>
                </a:solidFill>
                <a:latin typeface="Georgia" panose="02040502050405020303" pitchFamily="18" charset="0"/>
              </a:rPr>
            </a:br>
            <a:r>
              <a:rPr lang="en-US" sz="4000" dirty="0">
                <a:solidFill>
                  <a:srgbClr val="FFFF00"/>
                </a:solidFill>
                <a:latin typeface="Georgia" panose="02040502050405020303" pitchFamily="18" charset="0"/>
              </a:rPr>
              <a:t>Suggested Vision for 2018-2021</a:t>
            </a:r>
          </a:p>
        </p:txBody>
      </p:sp>
      <p:sp>
        <p:nvSpPr>
          <p:cNvPr id="3" name="Content Placeholder 2"/>
          <p:cNvSpPr>
            <a:spLocks noGrp="1"/>
          </p:cNvSpPr>
          <p:nvPr>
            <p:ph idx="1"/>
          </p:nvPr>
        </p:nvSpPr>
        <p:spPr>
          <a:xfrm>
            <a:off x="736600" y="2062691"/>
            <a:ext cx="4834467" cy="2568576"/>
          </a:xfrm>
        </p:spPr>
        <p:txBody>
          <a:bodyPr>
            <a:normAutofit/>
          </a:bodyPr>
          <a:lstStyle/>
          <a:p>
            <a:pPr marL="0" indent="0">
              <a:buNone/>
            </a:pPr>
            <a:r>
              <a:rPr lang="en-US" sz="3200" dirty="0">
                <a:solidFill>
                  <a:schemeClr val="bg1"/>
                </a:solidFill>
                <a:latin typeface="Calibri" panose="020F0502020204030204" pitchFamily="34" charset="0"/>
              </a:rPr>
              <a:t>1. </a:t>
            </a:r>
            <a:r>
              <a:rPr lang="en-US" sz="3200" dirty="0" err="1">
                <a:solidFill>
                  <a:schemeClr val="bg1"/>
                </a:solidFill>
                <a:latin typeface="Calibri" panose="020F0502020204030204" pitchFamily="34" charset="0"/>
              </a:rPr>
              <a:t>Phương</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diện</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Huấn</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Luyện</a:t>
            </a:r>
            <a:endParaRPr lang="en-US" sz="3200" dirty="0">
              <a:solidFill>
                <a:schemeClr val="bg1"/>
              </a:solidFill>
              <a:latin typeface="Calibri" panose="020F0502020204030204" pitchFamily="34" charset="0"/>
            </a:endParaRPr>
          </a:p>
          <a:p>
            <a:pPr marL="0" indent="0">
              <a:buNone/>
            </a:pPr>
            <a:r>
              <a:rPr lang="en-US" sz="3200" dirty="0">
                <a:solidFill>
                  <a:schemeClr val="bg1"/>
                </a:solidFill>
                <a:latin typeface="Calibri" panose="020F0502020204030204" pitchFamily="34" charset="0"/>
              </a:rPr>
              <a:t>2. </a:t>
            </a:r>
            <a:r>
              <a:rPr lang="en-US" sz="3200" dirty="0" err="1">
                <a:solidFill>
                  <a:schemeClr val="bg1"/>
                </a:solidFill>
                <a:latin typeface="Calibri" panose="020F0502020204030204" pitchFamily="34" charset="0"/>
              </a:rPr>
              <a:t>Chiều</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Kích</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Tâm</a:t>
            </a:r>
            <a:r>
              <a:rPr lang="en-US" sz="3200" dirty="0">
                <a:solidFill>
                  <a:schemeClr val="bg1"/>
                </a:solidFill>
                <a:latin typeface="Calibri" panose="020F0502020204030204" pitchFamily="34" charset="0"/>
              </a:rPr>
              <a:t> Linh</a:t>
            </a:r>
          </a:p>
          <a:p>
            <a:pPr marL="0" indent="0">
              <a:buNone/>
            </a:pPr>
            <a:r>
              <a:rPr lang="en-US" sz="3200" dirty="0">
                <a:solidFill>
                  <a:schemeClr val="bg1"/>
                </a:solidFill>
                <a:latin typeface="Calibri" panose="020F0502020204030204" pitchFamily="34" charset="0"/>
              </a:rPr>
              <a:t>3. </a:t>
            </a:r>
            <a:r>
              <a:rPr lang="en-US" sz="3200" dirty="0" err="1">
                <a:solidFill>
                  <a:schemeClr val="bg1"/>
                </a:solidFill>
                <a:latin typeface="Calibri" panose="020F0502020204030204" pitchFamily="34" charset="0"/>
              </a:rPr>
              <a:t>Chiều</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kích</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Cộng</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Đoàn</a:t>
            </a:r>
            <a:endParaRPr lang="en-US" sz="3200" dirty="0">
              <a:solidFill>
                <a:schemeClr val="bg1"/>
              </a:solidFill>
              <a:latin typeface="Calibri" panose="020F0502020204030204" pitchFamily="34" charset="0"/>
            </a:endParaRPr>
          </a:p>
          <a:p>
            <a:pPr marL="0" indent="0">
              <a:buNone/>
            </a:pPr>
            <a:r>
              <a:rPr lang="en-US" sz="3200" dirty="0">
                <a:solidFill>
                  <a:schemeClr val="bg1"/>
                </a:solidFill>
                <a:latin typeface="Calibri" panose="020F0502020204030204" pitchFamily="34" charset="0"/>
              </a:rPr>
              <a:t>4. </a:t>
            </a:r>
            <a:r>
              <a:rPr lang="en-US" sz="3200" dirty="0" err="1">
                <a:solidFill>
                  <a:schemeClr val="bg1"/>
                </a:solidFill>
                <a:latin typeface="Calibri" panose="020F0502020204030204" pitchFamily="34" charset="0"/>
              </a:rPr>
              <a:t>Chiều</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kích</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Phục</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Vụ</a:t>
            </a:r>
            <a:endParaRPr lang="en-US" sz="3200" dirty="0">
              <a:solidFill>
                <a:schemeClr val="bg1"/>
              </a:solidFill>
              <a:latin typeface="Calibri" panose="020F0502020204030204" pitchFamily="34" charset="0"/>
            </a:endParaRPr>
          </a:p>
        </p:txBody>
      </p:sp>
      <p:sp>
        <p:nvSpPr>
          <p:cNvPr id="4" name="TextBox 3"/>
          <p:cNvSpPr txBox="1"/>
          <p:nvPr/>
        </p:nvSpPr>
        <p:spPr>
          <a:xfrm>
            <a:off x="6206067" y="2040466"/>
            <a:ext cx="5003800" cy="2062103"/>
          </a:xfrm>
          <a:prstGeom prst="rect">
            <a:avLst/>
          </a:prstGeom>
          <a:noFill/>
        </p:spPr>
        <p:txBody>
          <a:bodyPr wrap="square" rtlCol="0">
            <a:spAutoFit/>
          </a:bodyPr>
          <a:lstStyle/>
          <a:p>
            <a:r>
              <a:rPr lang="en-US" sz="3200" dirty="0">
                <a:solidFill>
                  <a:schemeClr val="bg1"/>
                </a:solidFill>
                <a:latin typeface="Calibri" panose="020F0502020204030204" pitchFamily="34" charset="0"/>
              </a:rPr>
              <a:t>1. Area</a:t>
            </a:r>
            <a:r>
              <a:rPr lang="en-US" sz="3200" dirty="0">
                <a:latin typeface="Calibri" panose="020F0502020204030204" pitchFamily="34" charset="0"/>
              </a:rPr>
              <a:t> </a:t>
            </a:r>
            <a:r>
              <a:rPr lang="en-US" sz="3200" dirty="0">
                <a:solidFill>
                  <a:schemeClr val="bg1"/>
                </a:solidFill>
                <a:latin typeface="Calibri" panose="020F0502020204030204" pitchFamily="34" charset="0"/>
              </a:rPr>
              <a:t>of</a:t>
            </a:r>
            <a:r>
              <a:rPr lang="en-US" sz="3200" dirty="0">
                <a:latin typeface="Calibri" panose="020F0502020204030204" pitchFamily="34" charset="0"/>
              </a:rPr>
              <a:t> </a:t>
            </a:r>
            <a:r>
              <a:rPr lang="en-US" sz="3200" dirty="0">
                <a:solidFill>
                  <a:schemeClr val="bg1"/>
                </a:solidFill>
                <a:latin typeface="Calibri" panose="020F0502020204030204" pitchFamily="34" charset="0"/>
              </a:rPr>
              <a:t>Formation</a:t>
            </a:r>
          </a:p>
          <a:p>
            <a:r>
              <a:rPr lang="en-US" sz="3200" dirty="0">
                <a:solidFill>
                  <a:schemeClr val="bg1"/>
                </a:solidFill>
                <a:latin typeface="Calibri" panose="020F0502020204030204" pitchFamily="34" charset="0"/>
              </a:rPr>
              <a:t>2. Pillar of Spirituality </a:t>
            </a:r>
          </a:p>
          <a:p>
            <a:r>
              <a:rPr lang="en-US" sz="3200" dirty="0">
                <a:solidFill>
                  <a:schemeClr val="bg1"/>
                </a:solidFill>
                <a:latin typeface="Calibri" panose="020F0502020204030204" pitchFamily="34" charset="0"/>
              </a:rPr>
              <a:t>3. Pillar of Community</a:t>
            </a:r>
          </a:p>
          <a:p>
            <a:r>
              <a:rPr lang="en-US" sz="3200" dirty="0">
                <a:solidFill>
                  <a:schemeClr val="bg1"/>
                </a:solidFill>
                <a:latin typeface="Calibri" panose="020F0502020204030204" pitchFamily="34" charset="0"/>
              </a:rPr>
              <a:t>4. Pillar of Mission</a:t>
            </a:r>
          </a:p>
        </p:txBody>
      </p:sp>
    </p:spTree>
    <p:extLst>
      <p:ext uri="{BB962C8B-B14F-4D97-AF65-F5344CB8AC3E}">
        <p14:creationId xmlns:p14="http://schemas.microsoft.com/office/powerpoint/2010/main" val="3260455986"/>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shadeToTitle="1">
        <a:gradFill>
          <a:gsLst>
            <a:gs pos="78000">
              <a:srgbClr val="002060"/>
            </a:gs>
            <a:gs pos="94000">
              <a:schemeClr val="accent1">
                <a:lumMod val="30000"/>
                <a:lumOff val="7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57077"/>
            <a:ext cx="9144000" cy="2387600"/>
          </a:xfrm>
        </p:spPr>
        <p:txBody>
          <a:bodyPr/>
          <a:lstStyle/>
          <a:p>
            <a:r>
              <a:rPr lang="en-US" sz="7200" dirty="0" err="1">
                <a:solidFill>
                  <a:srgbClr val="FFFF00"/>
                </a:solidFill>
                <a:latin typeface="Georgia" panose="02040502050405020303" pitchFamily="18" charset="0"/>
              </a:rPr>
              <a:t>Huấn</a:t>
            </a:r>
            <a:r>
              <a:rPr lang="en-US" sz="7200" dirty="0">
                <a:solidFill>
                  <a:srgbClr val="FFFF00"/>
                </a:solidFill>
                <a:latin typeface="Georgia" panose="02040502050405020303" pitchFamily="18" charset="0"/>
              </a:rPr>
              <a:t> </a:t>
            </a:r>
            <a:r>
              <a:rPr lang="en-US" sz="7200" dirty="0" err="1">
                <a:solidFill>
                  <a:srgbClr val="FFFF00"/>
                </a:solidFill>
                <a:latin typeface="Georgia" panose="02040502050405020303" pitchFamily="18" charset="0"/>
              </a:rPr>
              <a:t>Luyện</a:t>
            </a:r>
            <a:r>
              <a:rPr lang="en-US" sz="7200" dirty="0">
                <a:solidFill>
                  <a:srgbClr val="FFFF00"/>
                </a:solidFill>
                <a:latin typeface="Georgia" panose="02040502050405020303" pitchFamily="18" charset="0"/>
              </a:rPr>
              <a:t/>
            </a:r>
            <a:br>
              <a:rPr lang="en-US" sz="7200" dirty="0">
                <a:solidFill>
                  <a:srgbClr val="FFFF00"/>
                </a:solidFill>
                <a:latin typeface="Georgia" panose="02040502050405020303" pitchFamily="18" charset="0"/>
              </a:rPr>
            </a:br>
            <a:r>
              <a:rPr lang="en-US" sz="7200" dirty="0">
                <a:solidFill>
                  <a:srgbClr val="FFFF00"/>
                </a:solidFill>
                <a:latin typeface="Georgia" panose="02040502050405020303" pitchFamily="18" charset="0"/>
              </a:rPr>
              <a:t>Formation</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688" y="2490558"/>
            <a:ext cx="3920946" cy="3878721"/>
          </a:xfrm>
          <a:prstGeom prst="rect">
            <a:avLst/>
          </a:prstGeom>
        </p:spPr>
      </p:pic>
    </p:spTree>
    <p:extLst>
      <p:ext uri="{BB962C8B-B14F-4D97-AF65-F5344CB8AC3E}">
        <p14:creationId xmlns:p14="http://schemas.microsoft.com/office/powerpoint/2010/main" val="2239582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68999"/>
          </a:xfrm>
        </p:spPr>
        <p:txBody>
          <a:bodyPr>
            <a:normAutofit/>
          </a:bodyPr>
          <a:lstStyle/>
          <a:p>
            <a:pPr algn="ctr"/>
            <a:r>
              <a:rPr lang="en-US" dirty="0" err="1">
                <a:solidFill>
                  <a:srgbClr val="FFFF00"/>
                </a:solidFill>
                <a:latin typeface="Georgia" panose="02040502050405020303" pitchFamily="18" charset="0"/>
              </a:rPr>
              <a:t>Toàn</a:t>
            </a:r>
            <a:r>
              <a:rPr lang="en-US" dirty="0">
                <a:solidFill>
                  <a:srgbClr val="FFFF00"/>
                </a:solidFill>
                <a:latin typeface="Georgia" panose="02040502050405020303" pitchFamily="18" charset="0"/>
              </a:rPr>
              <a:t> ĐH-CLC /National Level</a:t>
            </a:r>
          </a:p>
        </p:txBody>
      </p:sp>
      <p:sp>
        <p:nvSpPr>
          <p:cNvPr id="7" name="Content Placeholder 3"/>
          <p:cNvSpPr>
            <a:spLocks noGrp="1"/>
          </p:cNvSpPr>
          <p:nvPr>
            <p:ph idx="1"/>
          </p:nvPr>
        </p:nvSpPr>
        <p:spPr>
          <a:xfrm>
            <a:off x="614936" y="1292965"/>
            <a:ext cx="5157787" cy="5040102"/>
          </a:xfrm>
          <a:prstGeom prst="rect">
            <a:avLst/>
          </a:prstGeom>
        </p:spPr>
        <p:txBody>
          <a:bodyPr>
            <a:noAutofit/>
          </a:bodyPr>
          <a:lstStyle/>
          <a:p>
            <a:pPr marL="0" indent="0">
              <a:buNone/>
            </a:pPr>
            <a:r>
              <a:rPr lang="en-US" sz="3200" dirty="0">
                <a:solidFill>
                  <a:schemeClr val="bg1"/>
                </a:solidFill>
                <a:latin typeface="Calibri" panose="020F0502020204030204" pitchFamily="34" charset="0"/>
              </a:rPr>
              <a:t>Ban </a:t>
            </a:r>
            <a:r>
              <a:rPr lang="en-US" sz="3200" dirty="0" err="1">
                <a:solidFill>
                  <a:schemeClr val="bg1"/>
                </a:solidFill>
                <a:latin typeface="Calibri" panose="020F0502020204030204" pitchFamily="34" charset="0"/>
              </a:rPr>
              <a:t>Huấn</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Luyện</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nên</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tổ</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chức</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Huấn</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Luyện</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Hướng</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Dẫn</a:t>
            </a:r>
            <a:r>
              <a:rPr lang="en-US" sz="3200" dirty="0">
                <a:solidFill>
                  <a:schemeClr val="bg1"/>
                </a:solidFill>
                <a:latin typeface="Calibri" panose="020F0502020204030204" pitchFamily="34" charset="0"/>
              </a:rPr>
              <a:t> </a:t>
            </a:r>
          </a:p>
          <a:p>
            <a:pPr marL="0" indent="0">
              <a:buNone/>
            </a:pPr>
            <a:r>
              <a:rPr lang="en-US" sz="3200" dirty="0" err="1">
                <a:solidFill>
                  <a:schemeClr val="bg1"/>
                </a:solidFill>
                <a:latin typeface="Calibri" panose="020F0502020204030204" pitchFamily="34" charset="0"/>
              </a:rPr>
              <a:t>Viên</a:t>
            </a:r>
            <a:r>
              <a:rPr lang="en-US" sz="3200" dirty="0">
                <a:solidFill>
                  <a:schemeClr val="bg1"/>
                </a:solidFill>
                <a:latin typeface="Calibri" panose="020F0502020204030204" pitchFamily="34" charset="0"/>
              </a:rPr>
              <a:t> CLC </a:t>
            </a:r>
            <a:r>
              <a:rPr lang="en-US" sz="3200" dirty="0" err="1">
                <a:solidFill>
                  <a:schemeClr val="bg1"/>
                </a:solidFill>
                <a:latin typeface="Calibri" panose="020F0502020204030204" pitchFamily="34" charset="0"/>
              </a:rPr>
              <a:t>và</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Lãnh</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Đạo</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Phục</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Vụ</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Cộng</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Đoàn</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để</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có</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thêm</a:t>
            </a:r>
            <a:r>
              <a:rPr lang="en-US" sz="3200" dirty="0">
                <a:solidFill>
                  <a:schemeClr val="bg1"/>
                </a:solidFill>
                <a:latin typeface="Calibri" panose="020F0502020204030204" pitchFamily="34" charset="0"/>
              </a:rPr>
              <a:t> HDV CLC </a:t>
            </a:r>
            <a:r>
              <a:rPr lang="en-US" sz="3200" dirty="0" err="1">
                <a:solidFill>
                  <a:schemeClr val="bg1"/>
                </a:solidFill>
                <a:latin typeface="Calibri" panose="020F0502020204030204" pitchFamily="34" charset="0"/>
              </a:rPr>
              <a:t>và</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các</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Lãnh</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Đạo</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đầy</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đủ</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khả</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năng</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Ngoài</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ra</a:t>
            </a:r>
            <a:r>
              <a:rPr lang="en-US" sz="3200" dirty="0">
                <a:solidFill>
                  <a:schemeClr val="bg1"/>
                </a:solidFill>
                <a:latin typeface="Calibri" panose="020F0502020204030204" pitchFamily="34" charset="0"/>
              </a:rPr>
              <a:t>, BHL </a:t>
            </a:r>
            <a:r>
              <a:rPr lang="en-US" sz="3200" dirty="0" err="1">
                <a:solidFill>
                  <a:schemeClr val="bg1"/>
                </a:solidFill>
                <a:latin typeface="Calibri" panose="020F0502020204030204" pitchFamily="34" charset="0"/>
              </a:rPr>
              <a:t>nên</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soạn</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hướng</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dẫn</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rõ</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ràng</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về</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tiến</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trình</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giúp</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một</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nhóm</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mới</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sẵn</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sàng</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trở</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thành</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cộng</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đoàn</a:t>
            </a:r>
            <a:r>
              <a:rPr lang="en-US" sz="3200" dirty="0">
                <a:solidFill>
                  <a:schemeClr val="bg1"/>
                </a:solidFill>
                <a:latin typeface="Calibri" panose="020F0502020204030204" pitchFamily="34" charset="0"/>
              </a:rPr>
              <a:t> CLC. </a:t>
            </a:r>
          </a:p>
        </p:txBody>
      </p:sp>
      <p:sp>
        <p:nvSpPr>
          <p:cNvPr id="8" name="Content Placeholder 3"/>
          <p:cNvSpPr>
            <a:spLocks noGrp="1"/>
          </p:cNvSpPr>
          <p:nvPr>
            <p:ph sz="half" idx="4294967295"/>
          </p:nvPr>
        </p:nvSpPr>
        <p:spPr>
          <a:xfrm>
            <a:off x="6556375" y="1250950"/>
            <a:ext cx="5635625" cy="5075238"/>
          </a:xfrm>
          <a:prstGeom prst="rect">
            <a:avLst/>
          </a:prstGeom>
        </p:spPr>
        <p:txBody>
          <a:bodyPr>
            <a:noAutofit/>
          </a:bodyPr>
          <a:lstStyle/>
          <a:p>
            <a:pPr marL="0" indent="0">
              <a:buNone/>
            </a:pPr>
            <a:r>
              <a:rPr lang="en-US" sz="3200" dirty="0">
                <a:solidFill>
                  <a:schemeClr val="bg1"/>
                </a:solidFill>
                <a:latin typeface="Calibri" panose="020F0502020204030204" pitchFamily="34" charset="0"/>
              </a:rPr>
              <a:t>At national level, the ĐH-CLC</a:t>
            </a:r>
            <a:r>
              <a:rPr lang="vi-VN" sz="3200" dirty="0">
                <a:solidFill>
                  <a:schemeClr val="bg1"/>
                </a:solidFill>
                <a:latin typeface="Calibri" panose="020F0502020204030204" pitchFamily="34" charset="0"/>
              </a:rPr>
              <a:t> Formation</a:t>
            </a:r>
            <a:r>
              <a:rPr lang="en-US" sz="3200" dirty="0">
                <a:solidFill>
                  <a:schemeClr val="bg1"/>
                </a:solidFill>
                <a:latin typeface="Calibri" panose="020F0502020204030204" pitchFamily="34" charset="0"/>
              </a:rPr>
              <a:t> Team should organize CLC </a:t>
            </a:r>
            <a:r>
              <a:rPr lang="vi-VN" sz="3200" dirty="0">
                <a:solidFill>
                  <a:schemeClr val="bg1"/>
                </a:solidFill>
                <a:latin typeface="Calibri" panose="020F0502020204030204" pitchFamily="34" charset="0"/>
              </a:rPr>
              <a:t>Guide</a:t>
            </a:r>
            <a:r>
              <a:rPr lang="en-US" sz="3200" dirty="0">
                <a:solidFill>
                  <a:schemeClr val="bg1"/>
                </a:solidFill>
                <a:latin typeface="Calibri" panose="020F0502020204030204" pitchFamily="34" charset="0"/>
              </a:rPr>
              <a:t>s</a:t>
            </a:r>
            <a:r>
              <a:rPr lang="vi-VN" sz="3200" dirty="0">
                <a:solidFill>
                  <a:schemeClr val="bg1"/>
                </a:solidFill>
                <a:latin typeface="Calibri" panose="020F0502020204030204" pitchFamily="34" charset="0"/>
              </a:rPr>
              <a:t> Formation and Servant Leadership Formation</a:t>
            </a:r>
            <a:r>
              <a:rPr lang="en-US" sz="3200" dirty="0">
                <a:solidFill>
                  <a:schemeClr val="bg1"/>
                </a:solidFill>
                <a:latin typeface="Calibri" panose="020F0502020204030204" pitchFamily="34" charset="0"/>
              </a:rPr>
              <a:t> to form CLC Guides and Leaders</a:t>
            </a:r>
            <a:r>
              <a:rPr lang="vi-VN" sz="3200" dirty="0">
                <a:solidFill>
                  <a:schemeClr val="bg1"/>
                </a:solidFill>
                <a:latin typeface="Calibri" panose="020F0502020204030204" pitchFamily="34" charset="0"/>
              </a:rPr>
              <a:t>. </a:t>
            </a:r>
            <a:r>
              <a:rPr lang="en-US" sz="3200" dirty="0">
                <a:solidFill>
                  <a:schemeClr val="bg1"/>
                </a:solidFill>
                <a:latin typeface="Calibri" panose="020F0502020204030204" pitchFamily="34" charset="0"/>
              </a:rPr>
              <a:t>  In addition, ĐH-CLC Formation Team should c</a:t>
            </a:r>
            <a:r>
              <a:rPr lang="vi-VN" sz="3200" dirty="0">
                <a:solidFill>
                  <a:schemeClr val="bg1"/>
                </a:solidFill>
                <a:latin typeface="Calibri" panose="020F0502020204030204" pitchFamily="34" charset="0"/>
              </a:rPr>
              <a:t>learly document </a:t>
            </a:r>
            <a:r>
              <a:rPr lang="en-US" sz="3200" dirty="0">
                <a:solidFill>
                  <a:schemeClr val="bg1"/>
                </a:solidFill>
                <a:latin typeface="Calibri" panose="020F0502020204030204" pitchFamily="34" charset="0"/>
              </a:rPr>
              <a:t>the </a:t>
            </a:r>
            <a:r>
              <a:rPr lang="vi-VN" sz="3200" dirty="0">
                <a:solidFill>
                  <a:schemeClr val="bg1"/>
                </a:solidFill>
                <a:latin typeface="Calibri" panose="020F0502020204030204" pitchFamily="34" charset="0"/>
              </a:rPr>
              <a:t>process</a:t>
            </a:r>
            <a:r>
              <a:rPr lang="en-US" sz="3200" dirty="0">
                <a:solidFill>
                  <a:schemeClr val="bg1"/>
                </a:solidFill>
                <a:latin typeface="Calibri" panose="020F0502020204030204" pitchFamily="34" charset="0"/>
              </a:rPr>
              <a:t> of</a:t>
            </a:r>
            <a:r>
              <a:rPr lang="vi-VN" sz="3200" dirty="0">
                <a:solidFill>
                  <a:schemeClr val="bg1"/>
                </a:solidFill>
                <a:latin typeface="Calibri" panose="020F0502020204030204" pitchFamily="34" charset="0"/>
              </a:rPr>
              <a:t> bring in new </a:t>
            </a:r>
            <a:r>
              <a:rPr lang="en-US" sz="3200" dirty="0">
                <a:solidFill>
                  <a:schemeClr val="bg1"/>
                </a:solidFill>
                <a:latin typeface="Calibri" panose="020F0502020204030204" pitchFamily="34" charset="0"/>
              </a:rPr>
              <a:t>c</a:t>
            </a:r>
            <a:r>
              <a:rPr lang="vi-VN" sz="3200" dirty="0">
                <a:solidFill>
                  <a:schemeClr val="bg1"/>
                </a:solidFill>
                <a:latin typeface="Calibri" panose="020F0502020204030204" pitchFamily="34" charset="0"/>
              </a:rPr>
              <a:t>ommunity within Đồng Hành CLC</a:t>
            </a:r>
            <a:r>
              <a:rPr lang="vi-VN" sz="3200" dirty="0">
                <a:solidFill>
                  <a:schemeClr val="bg1"/>
                </a:solidFill>
              </a:rPr>
              <a:t>.</a:t>
            </a:r>
            <a:br>
              <a:rPr lang="vi-VN" sz="3200" dirty="0">
                <a:solidFill>
                  <a:schemeClr val="bg1"/>
                </a:solidFill>
              </a:rPr>
            </a:br>
            <a:endParaRPr lang="en-US" sz="3200" dirty="0">
              <a:solidFill>
                <a:schemeClr val="bg1"/>
              </a:solidFill>
            </a:endParaRPr>
          </a:p>
        </p:txBody>
      </p:sp>
    </p:spTree>
    <p:extLst>
      <p:ext uri="{BB962C8B-B14F-4D97-AF65-F5344CB8AC3E}">
        <p14:creationId xmlns:p14="http://schemas.microsoft.com/office/powerpoint/2010/main" val="2955566161"/>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err="1">
                <a:solidFill>
                  <a:srgbClr val="FFFF00"/>
                </a:solidFill>
                <a:latin typeface="Georgia" panose="02040502050405020303" pitchFamily="18" charset="0"/>
              </a:rPr>
              <a:t>Tại</a:t>
            </a:r>
            <a:r>
              <a:rPr lang="en-US" dirty="0">
                <a:solidFill>
                  <a:srgbClr val="FFFF00"/>
                </a:solidFill>
                <a:latin typeface="Georgia" panose="02040502050405020303" pitchFamily="18" charset="0"/>
              </a:rPr>
              <a:t> Vùng/Regional Level</a:t>
            </a:r>
          </a:p>
        </p:txBody>
      </p:sp>
      <p:sp>
        <p:nvSpPr>
          <p:cNvPr id="3" name="Content Placeholder 2"/>
          <p:cNvSpPr>
            <a:spLocks noGrp="1"/>
          </p:cNvSpPr>
          <p:nvPr>
            <p:ph idx="1"/>
          </p:nvPr>
        </p:nvSpPr>
        <p:spPr>
          <a:xfrm>
            <a:off x="5997575" y="1487837"/>
            <a:ext cx="5356225" cy="4351338"/>
          </a:xfrm>
          <a:solidFill>
            <a:srgbClr val="002060"/>
          </a:solidFill>
        </p:spPr>
        <p:txBody>
          <a:bodyPr>
            <a:normAutofit/>
          </a:bodyPr>
          <a:lstStyle/>
          <a:p>
            <a:pPr marL="0" indent="0">
              <a:buNone/>
            </a:pPr>
            <a:endParaRPr lang="en-US" sz="3200" dirty="0">
              <a:solidFill>
                <a:schemeClr val="bg1"/>
              </a:solidFill>
            </a:endParaRPr>
          </a:p>
          <a:p>
            <a:pPr marL="0" indent="0">
              <a:buNone/>
            </a:pPr>
            <a:r>
              <a:rPr lang="en-US" sz="3200" dirty="0">
                <a:solidFill>
                  <a:schemeClr val="bg1"/>
                </a:solidFill>
                <a:latin typeface="Calibri" panose="020F0502020204030204" pitchFamily="34" charset="0"/>
              </a:rPr>
              <a:t>Annually, the National Formation Team will coordinate with the Regional Formation Team to provide formation workshops to the local communities in close proximity to where they live</a:t>
            </a:r>
            <a:r>
              <a:rPr lang="en-US" sz="3200" dirty="0">
                <a:solidFill>
                  <a:schemeClr val="bg1"/>
                </a:solidFill>
              </a:rPr>
              <a:t>.</a:t>
            </a:r>
          </a:p>
          <a:p>
            <a:pPr marL="0" indent="0">
              <a:buNone/>
            </a:pPr>
            <a:r>
              <a:rPr lang="en-US" sz="3200" dirty="0">
                <a:solidFill>
                  <a:schemeClr val="bg1"/>
                </a:solidFill>
              </a:rPr>
              <a:t>Workshops should include:</a:t>
            </a:r>
          </a:p>
        </p:txBody>
      </p:sp>
      <p:sp>
        <p:nvSpPr>
          <p:cNvPr id="4" name="Content Placeholder 3"/>
          <p:cNvSpPr txBox="1">
            <a:spLocks/>
          </p:cNvSpPr>
          <p:nvPr/>
        </p:nvSpPr>
        <p:spPr>
          <a:xfrm>
            <a:off x="839788" y="1487837"/>
            <a:ext cx="5157787" cy="47018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3200" dirty="0">
              <a:solidFill>
                <a:schemeClr val="bg1"/>
              </a:solidFill>
            </a:endParaRPr>
          </a:p>
          <a:p>
            <a:pPr marL="0" indent="0">
              <a:buNone/>
            </a:pPr>
            <a:r>
              <a:rPr lang="en-US" sz="3200" dirty="0" err="1">
                <a:solidFill>
                  <a:schemeClr val="bg1"/>
                </a:solidFill>
                <a:latin typeface="Calibri" panose="020F0502020204030204" pitchFamily="34" charset="0"/>
              </a:rPr>
              <a:t>Hằng</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năm</a:t>
            </a:r>
            <a:r>
              <a:rPr lang="en-US" sz="3200" dirty="0">
                <a:solidFill>
                  <a:schemeClr val="bg1"/>
                </a:solidFill>
                <a:latin typeface="Calibri" panose="020F0502020204030204" pitchFamily="34" charset="0"/>
              </a:rPr>
              <a:t>, Ban </a:t>
            </a:r>
            <a:r>
              <a:rPr lang="en-US" sz="3200" dirty="0" err="1">
                <a:solidFill>
                  <a:schemeClr val="bg1"/>
                </a:solidFill>
                <a:latin typeface="Calibri" panose="020F0502020204030204" pitchFamily="34" charset="0"/>
              </a:rPr>
              <a:t>Huấn</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Luyện</a:t>
            </a:r>
            <a:r>
              <a:rPr lang="en-US" sz="3200" dirty="0">
                <a:solidFill>
                  <a:schemeClr val="bg1"/>
                </a:solidFill>
                <a:latin typeface="Calibri" panose="020F0502020204030204" pitchFamily="34" charset="0"/>
              </a:rPr>
              <a:t> ĐH-CLC </a:t>
            </a:r>
            <a:r>
              <a:rPr lang="en-US" sz="3200" dirty="0" err="1">
                <a:solidFill>
                  <a:schemeClr val="bg1"/>
                </a:solidFill>
                <a:latin typeface="Calibri" panose="020F0502020204030204" pitchFamily="34" charset="0"/>
              </a:rPr>
              <a:t>nên</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phối</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hợp</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với</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anh</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chị</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trong</a:t>
            </a:r>
            <a:r>
              <a:rPr lang="en-US" sz="3200" dirty="0">
                <a:solidFill>
                  <a:schemeClr val="bg1"/>
                </a:solidFill>
                <a:latin typeface="Calibri" panose="020F0502020204030204" pitchFamily="34" charset="0"/>
              </a:rPr>
              <a:t> Ban </a:t>
            </a:r>
            <a:r>
              <a:rPr lang="en-US" sz="3200" dirty="0" err="1">
                <a:solidFill>
                  <a:schemeClr val="bg1"/>
                </a:solidFill>
                <a:latin typeface="Calibri" panose="020F0502020204030204" pitchFamily="34" charset="0"/>
              </a:rPr>
              <a:t>Huấn</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Luyện</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tại</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mỗi</a:t>
            </a:r>
            <a:r>
              <a:rPr lang="en-US" sz="3200" dirty="0">
                <a:solidFill>
                  <a:schemeClr val="bg1"/>
                </a:solidFill>
                <a:latin typeface="Calibri" panose="020F0502020204030204" pitchFamily="34" charset="0"/>
              </a:rPr>
              <a:t> Vùng </a:t>
            </a:r>
            <a:r>
              <a:rPr lang="en-US" sz="3200" dirty="0" err="1">
                <a:solidFill>
                  <a:schemeClr val="bg1"/>
                </a:solidFill>
                <a:latin typeface="Calibri" panose="020F0502020204030204" pitchFamily="34" charset="0"/>
              </a:rPr>
              <a:t>để</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tổ</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chức</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các</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khóa</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học</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cho</a:t>
            </a:r>
            <a:r>
              <a:rPr lang="en-US" sz="3200" dirty="0">
                <a:solidFill>
                  <a:schemeClr val="bg1"/>
                </a:solidFill>
                <a:latin typeface="Calibri" panose="020F0502020204030204" pitchFamily="34" charset="0"/>
              </a:rPr>
              <a:t> Vùng hay </a:t>
            </a:r>
            <a:r>
              <a:rPr lang="en-US" sz="3200" dirty="0" err="1">
                <a:solidFill>
                  <a:schemeClr val="bg1"/>
                </a:solidFill>
                <a:latin typeface="Calibri" panose="020F0502020204030204" pitchFamily="34" charset="0"/>
              </a:rPr>
              <a:t>riêng</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mỗi</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nhóm</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để</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giúp</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anh</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chị</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em</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dễ</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dàng</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tham</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dự</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hơn</a:t>
            </a:r>
            <a:r>
              <a:rPr lang="en-US" sz="3200" dirty="0">
                <a:solidFill>
                  <a:schemeClr val="bg1"/>
                </a:solidFill>
                <a:latin typeface="Calibri" panose="020F0502020204030204" pitchFamily="34" charset="0"/>
              </a:rPr>
              <a:t>. </a:t>
            </a:r>
          </a:p>
          <a:p>
            <a:pPr marL="0" indent="0">
              <a:buNone/>
            </a:pPr>
            <a:r>
              <a:rPr lang="en-US" sz="3200" dirty="0" err="1">
                <a:solidFill>
                  <a:schemeClr val="bg1"/>
                </a:solidFill>
                <a:latin typeface="Calibri" panose="020F0502020204030204" pitchFamily="34" charset="0"/>
              </a:rPr>
              <a:t>Các</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khoá</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học</a:t>
            </a:r>
            <a:r>
              <a:rPr lang="en-US" sz="3200" dirty="0">
                <a:solidFill>
                  <a:schemeClr val="bg1"/>
                </a:solidFill>
                <a:latin typeface="Calibri" panose="020F0502020204030204" pitchFamily="34" charset="0"/>
              </a:rPr>
              <a:t> </a:t>
            </a:r>
            <a:r>
              <a:rPr lang="en-US" sz="3200" dirty="0" err="1">
                <a:solidFill>
                  <a:schemeClr val="bg1"/>
                </a:solidFill>
                <a:latin typeface="Calibri" panose="020F0502020204030204" pitchFamily="34" charset="0"/>
              </a:rPr>
              <a:t>gồm</a:t>
            </a:r>
            <a:r>
              <a:rPr lang="en-US" sz="3200" dirty="0">
                <a:solidFill>
                  <a:schemeClr val="bg1"/>
                </a:solidFill>
                <a:latin typeface="Calibri" panose="020F0502020204030204" pitchFamily="34" charset="0"/>
              </a:rPr>
              <a:t>:</a:t>
            </a:r>
          </a:p>
        </p:txBody>
      </p:sp>
    </p:spTree>
    <p:extLst>
      <p:ext uri="{BB962C8B-B14F-4D97-AF65-F5344CB8AC3E}">
        <p14:creationId xmlns:p14="http://schemas.microsoft.com/office/powerpoint/2010/main" val="4221032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839788" y="681925"/>
            <a:ext cx="5157787" cy="5507738"/>
          </a:xfrm>
        </p:spPr>
        <p:txBody>
          <a:bodyPr>
            <a:normAutofit fontScale="92500"/>
          </a:bodyPr>
          <a:lstStyle/>
          <a:p>
            <a:pPr lvl="0"/>
            <a:r>
              <a:rPr lang="vi-VN" dirty="0">
                <a:solidFill>
                  <a:schemeClr val="bg1"/>
                </a:solidFill>
                <a:latin typeface="Calibri" panose="020F0502020204030204" pitchFamily="34" charset="0"/>
              </a:rPr>
              <a:t>Kỹ năng lãnh đạo dành cho tất cả nhóm viên</a:t>
            </a:r>
          </a:p>
          <a:p>
            <a:pPr lvl="0"/>
            <a:r>
              <a:rPr lang="vi-VN" dirty="0">
                <a:solidFill>
                  <a:schemeClr val="bg1"/>
                </a:solidFill>
                <a:latin typeface="Calibri" panose="020F0502020204030204" pitchFamily="34" charset="0"/>
              </a:rPr>
              <a:t>Giới thiệu/tìm hiểu/đào sâu về CLC (CRW) phù hợp văn hóa, lứa tuổi  </a:t>
            </a:r>
          </a:p>
          <a:p>
            <a:pPr lvl="0"/>
            <a:r>
              <a:rPr lang="vi-VN" dirty="0">
                <a:solidFill>
                  <a:schemeClr val="bg1"/>
                </a:solidFill>
                <a:latin typeface="Calibri" panose="020F0502020204030204" pitchFamily="34" charset="0"/>
              </a:rPr>
              <a:t>•Cách điều hợp buổi họp nhóm CLC mang sức sống</a:t>
            </a:r>
          </a:p>
          <a:p>
            <a:pPr lvl="0"/>
            <a:r>
              <a:rPr lang="vi-VN" dirty="0">
                <a:solidFill>
                  <a:schemeClr val="bg1"/>
                </a:solidFill>
                <a:latin typeface="Calibri" panose="020F0502020204030204" pitchFamily="34" charset="0"/>
              </a:rPr>
              <a:t>Phương cách tiến hành CLC “Nhận Định-Sai Đi-Hỗ Trợ-Lượng Giá”</a:t>
            </a:r>
          </a:p>
          <a:p>
            <a:pPr lvl="0"/>
            <a:r>
              <a:rPr lang="vi-VN" dirty="0">
                <a:solidFill>
                  <a:schemeClr val="bg1"/>
                </a:solidFill>
                <a:latin typeface="Calibri" panose="020F0502020204030204" pitchFamily="34" charset="0"/>
              </a:rPr>
              <a:t>Các cách cầu nguyện theo Linh Đạo I-Nhã</a:t>
            </a:r>
          </a:p>
          <a:p>
            <a:pPr lvl="0"/>
            <a:r>
              <a:rPr lang="vi-VN" dirty="0">
                <a:solidFill>
                  <a:schemeClr val="bg1"/>
                </a:solidFill>
                <a:latin typeface="Calibri" panose="020F0502020204030204" pitchFamily="34" charset="0"/>
              </a:rPr>
              <a:t>Giới thiệu nhận định cộng đoàn</a:t>
            </a:r>
          </a:p>
          <a:p>
            <a:pPr lvl="0"/>
            <a:r>
              <a:rPr lang="vi-VN" dirty="0">
                <a:solidFill>
                  <a:schemeClr val="bg1"/>
                </a:solidFill>
                <a:latin typeface="Calibri" panose="020F0502020204030204" pitchFamily="34" charset="0"/>
              </a:rPr>
              <a:t>Hướng dẫn nhận định cộng đoàn</a:t>
            </a:r>
          </a:p>
        </p:txBody>
      </p:sp>
      <p:sp>
        <p:nvSpPr>
          <p:cNvPr id="6" name="Content Placeholder 5"/>
          <p:cNvSpPr>
            <a:spLocks noGrp="1"/>
          </p:cNvSpPr>
          <p:nvPr>
            <p:ph sz="quarter" idx="4"/>
          </p:nvPr>
        </p:nvSpPr>
        <p:spPr>
          <a:xfrm>
            <a:off x="6172199" y="681925"/>
            <a:ext cx="5604933" cy="5507738"/>
          </a:xfrm>
        </p:spPr>
        <p:txBody>
          <a:bodyPr>
            <a:normAutofit fontScale="92500"/>
          </a:bodyPr>
          <a:lstStyle/>
          <a:p>
            <a:pPr lvl="0"/>
            <a:r>
              <a:rPr lang="en-US" dirty="0">
                <a:solidFill>
                  <a:schemeClr val="bg1"/>
                </a:solidFill>
                <a:latin typeface="Calibri" panose="020F0502020204030204" pitchFamily="34" charset="0"/>
              </a:rPr>
              <a:t>Servant Leadership Formation for all potential leaders </a:t>
            </a:r>
          </a:p>
          <a:p>
            <a:pPr lvl="0"/>
            <a:r>
              <a:rPr lang="en-US" dirty="0">
                <a:solidFill>
                  <a:schemeClr val="bg1"/>
                </a:solidFill>
                <a:latin typeface="Calibri" panose="020F0502020204030204" pitchFamily="34" charset="0"/>
              </a:rPr>
              <a:t>CLC Introduction for members to learn, discover and re-discover CLC (CRW).</a:t>
            </a:r>
          </a:p>
          <a:p>
            <a:pPr lvl="0"/>
            <a:r>
              <a:rPr lang="en-US" dirty="0">
                <a:solidFill>
                  <a:schemeClr val="bg1"/>
                </a:solidFill>
                <a:latin typeface="Calibri" panose="020F0502020204030204" pitchFamily="34" charset="0"/>
              </a:rPr>
              <a:t>How to facilitate a fruitful CLC meeting.</a:t>
            </a:r>
          </a:p>
          <a:p>
            <a:pPr lvl="0"/>
            <a:r>
              <a:rPr lang="en-US" dirty="0">
                <a:solidFill>
                  <a:schemeClr val="bg1"/>
                </a:solidFill>
                <a:latin typeface="Calibri" panose="020F0502020204030204" pitchFamily="34" charset="0"/>
              </a:rPr>
              <a:t>The CLC way of proceeding “Discern-Send-Support-Evaluation”.</a:t>
            </a:r>
          </a:p>
          <a:p>
            <a:pPr lvl="0"/>
            <a:r>
              <a:rPr lang="en-US" dirty="0">
                <a:solidFill>
                  <a:schemeClr val="bg1"/>
                </a:solidFill>
                <a:latin typeface="Calibri" panose="020F0502020204030204" pitchFamily="34" charset="0"/>
              </a:rPr>
              <a:t>Various </a:t>
            </a:r>
            <a:r>
              <a:rPr lang="en-US" dirty="0" err="1">
                <a:solidFill>
                  <a:schemeClr val="bg1"/>
                </a:solidFill>
                <a:latin typeface="Calibri" panose="020F0502020204030204" pitchFamily="34" charset="0"/>
              </a:rPr>
              <a:t>Ignatian</a:t>
            </a:r>
            <a:r>
              <a:rPr lang="en-US" dirty="0">
                <a:solidFill>
                  <a:schemeClr val="bg1"/>
                </a:solidFill>
                <a:latin typeface="Calibri" panose="020F0502020204030204" pitchFamily="34" charset="0"/>
              </a:rPr>
              <a:t> methods of prayer </a:t>
            </a:r>
          </a:p>
          <a:p>
            <a:pPr lvl="0"/>
            <a:r>
              <a:rPr lang="en-US" dirty="0">
                <a:solidFill>
                  <a:schemeClr val="bg1"/>
                </a:solidFill>
                <a:latin typeface="Calibri" panose="020F0502020204030204" pitchFamily="34" charset="0"/>
              </a:rPr>
              <a:t>Communal Discernment Introduction </a:t>
            </a:r>
          </a:p>
          <a:p>
            <a:pPr lvl="0"/>
            <a:r>
              <a:rPr lang="en-US" dirty="0">
                <a:solidFill>
                  <a:schemeClr val="bg1"/>
                </a:solidFill>
                <a:latin typeface="Calibri" panose="020F0502020204030204" pitchFamily="34" charset="0"/>
              </a:rPr>
              <a:t> Communal Discernment Facilitation </a:t>
            </a:r>
            <a:endParaRPr lang="en-US" dirty="0">
              <a:latin typeface="Calibri" panose="020F0502020204030204" pitchFamily="34" charset="0"/>
            </a:endParaRPr>
          </a:p>
        </p:txBody>
      </p:sp>
    </p:spTree>
    <p:extLst>
      <p:ext uri="{BB962C8B-B14F-4D97-AF65-F5344CB8AC3E}">
        <p14:creationId xmlns:p14="http://schemas.microsoft.com/office/powerpoint/2010/main" val="1637040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13941" y="1721969"/>
            <a:ext cx="9144000" cy="2387600"/>
          </a:xfrm>
        </p:spPr>
        <p:txBody>
          <a:bodyPr/>
          <a:lstStyle/>
          <a:p>
            <a:r>
              <a:rPr lang="en-US" sz="7200" dirty="0" err="1">
                <a:solidFill>
                  <a:srgbClr val="FFFF00"/>
                </a:solidFill>
                <a:latin typeface="Georgia" panose="02040502050405020303" pitchFamily="18" charset="0"/>
              </a:rPr>
              <a:t>Chiều</a:t>
            </a:r>
            <a:r>
              <a:rPr lang="en-US" sz="7200" dirty="0">
                <a:solidFill>
                  <a:srgbClr val="FFFF00"/>
                </a:solidFill>
                <a:latin typeface="Georgia" panose="02040502050405020303" pitchFamily="18" charset="0"/>
              </a:rPr>
              <a:t> </a:t>
            </a:r>
            <a:r>
              <a:rPr lang="en-US" sz="7200" dirty="0" err="1">
                <a:solidFill>
                  <a:srgbClr val="FFFF00"/>
                </a:solidFill>
                <a:latin typeface="Georgia" panose="02040502050405020303" pitchFamily="18" charset="0"/>
              </a:rPr>
              <a:t>kíchTâm</a:t>
            </a:r>
            <a:r>
              <a:rPr lang="en-US" sz="7200" dirty="0">
                <a:solidFill>
                  <a:srgbClr val="FFFF00"/>
                </a:solidFill>
                <a:latin typeface="Georgia" panose="02040502050405020303" pitchFamily="18" charset="0"/>
              </a:rPr>
              <a:t> Linh</a:t>
            </a:r>
            <a:br>
              <a:rPr lang="en-US" sz="7200" dirty="0">
                <a:solidFill>
                  <a:srgbClr val="FFFF00"/>
                </a:solidFill>
                <a:latin typeface="Georgia" panose="02040502050405020303" pitchFamily="18" charset="0"/>
              </a:rPr>
            </a:br>
            <a:r>
              <a:rPr lang="en-US" sz="7200" dirty="0">
                <a:solidFill>
                  <a:srgbClr val="FFFF00"/>
                </a:solidFill>
                <a:latin typeface="Georgia" panose="02040502050405020303" pitchFamily="18" charset="0"/>
              </a:rPr>
              <a:t>Spirituality Pillar</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688" y="2845774"/>
            <a:ext cx="3561863" cy="3523505"/>
          </a:xfrm>
          <a:prstGeom prst="rect">
            <a:avLst/>
          </a:prstGeom>
        </p:spPr>
      </p:pic>
    </p:spTree>
    <p:extLst>
      <p:ext uri="{BB962C8B-B14F-4D97-AF65-F5344CB8AC3E}">
        <p14:creationId xmlns:p14="http://schemas.microsoft.com/office/powerpoint/2010/main" val="2862797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599946" y="1476397"/>
            <a:ext cx="5157787" cy="5350214"/>
          </a:xfrm>
        </p:spPr>
        <p:txBody>
          <a:bodyPr>
            <a:noAutofit/>
          </a:bodyPr>
          <a:lstStyle/>
          <a:p>
            <a:pPr lvl="0"/>
            <a:r>
              <a:rPr lang="en-US" sz="3000" dirty="0" err="1">
                <a:solidFill>
                  <a:schemeClr val="bg1"/>
                </a:solidFill>
                <a:latin typeface="Calibri" panose="020F0502020204030204" pitchFamily="34" charset="0"/>
              </a:rPr>
              <a:t>Khuyến</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khích</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anh</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chị</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em</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đã</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làm</a:t>
            </a:r>
            <a:r>
              <a:rPr lang="en-US" sz="3000" dirty="0">
                <a:solidFill>
                  <a:schemeClr val="bg1"/>
                </a:solidFill>
                <a:latin typeface="Calibri" panose="020F0502020204030204" pitchFamily="34" charset="0"/>
              </a:rPr>
              <a:t> Cam </a:t>
            </a:r>
            <a:r>
              <a:rPr lang="en-US" sz="3000" dirty="0" err="1">
                <a:solidFill>
                  <a:schemeClr val="bg1"/>
                </a:solidFill>
                <a:latin typeface="Calibri" panose="020F0502020204030204" pitchFamily="34" charset="0"/>
              </a:rPr>
              <a:t>Kết</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Tạm</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hoàn</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tất</a:t>
            </a:r>
            <a:r>
              <a:rPr lang="en-US" sz="3000" dirty="0">
                <a:solidFill>
                  <a:schemeClr val="bg1"/>
                </a:solidFill>
                <a:latin typeface="Calibri" panose="020F0502020204030204" pitchFamily="34" charset="0"/>
              </a:rPr>
              <a:t> Linh Thao </a:t>
            </a:r>
            <a:r>
              <a:rPr lang="en-US" sz="3000" dirty="0" err="1">
                <a:solidFill>
                  <a:schemeClr val="bg1"/>
                </a:solidFill>
                <a:latin typeface="Calibri" panose="020F0502020204030204" pitchFamily="34" charset="0"/>
              </a:rPr>
              <a:t>Trọn</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như</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là</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một</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phần</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của</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chuẩn</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bị</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làm</a:t>
            </a:r>
            <a:r>
              <a:rPr lang="en-US" sz="3000" dirty="0">
                <a:solidFill>
                  <a:schemeClr val="bg1"/>
                </a:solidFill>
                <a:latin typeface="Calibri" panose="020F0502020204030204" pitchFamily="34" charset="0"/>
              </a:rPr>
              <a:t> Cam </a:t>
            </a:r>
            <a:r>
              <a:rPr lang="en-US" sz="3000" dirty="0" err="1">
                <a:solidFill>
                  <a:schemeClr val="bg1"/>
                </a:solidFill>
                <a:latin typeface="Calibri" panose="020F0502020204030204" pitchFamily="34" charset="0"/>
              </a:rPr>
              <a:t>Kết</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Trọn</a:t>
            </a:r>
            <a:r>
              <a:rPr lang="en-US" sz="3000" dirty="0">
                <a:solidFill>
                  <a:schemeClr val="bg1"/>
                </a:solidFill>
                <a:latin typeface="Calibri" panose="020F0502020204030204" pitchFamily="34" charset="0"/>
              </a:rPr>
              <a:t>.   </a:t>
            </a:r>
          </a:p>
          <a:p>
            <a:pPr lvl="0"/>
            <a:r>
              <a:rPr lang="en-US" sz="3000" dirty="0" err="1">
                <a:solidFill>
                  <a:schemeClr val="bg1"/>
                </a:solidFill>
                <a:latin typeface="Calibri" panose="020F0502020204030204" pitchFamily="34" charset="0"/>
              </a:rPr>
              <a:t>Khuyến</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khích</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anh</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chị</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em</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đang</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trong</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tiến</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trình</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tìm</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hiểu</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khám</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phá</a:t>
            </a:r>
            <a:r>
              <a:rPr lang="en-US" sz="3000" dirty="0">
                <a:solidFill>
                  <a:schemeClr val="bg1"/>
                </a:solidFill>
                <a:latin typeface="Calibri" panose="020F0502020204030204" pitchFamily="34" charset="0"/>
              </a:rPr>
              <a:t> CLC </a:t>
            </a:r>
            <a:r>
              <a:rPr lang="en-US" sz="3000" dirty="0" err="1">
                <a:solidFill>
                  <a:schemeClr val="bg1"/>
                </a:solidFill>
                <a:latin typeface="Calibri" panose="020F0502020204030204" pitchFamily="34" charset="0"/>
              </a:rPr>
              <a:t>tham</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dự</a:t>
            </a:r>
            <a:r>
              <a:rPr lang="en-US" sz="3000" dirty="0">
                <a:solidFill>
                  <a:schemeClr val="bg1"/>
                </a:solidFill>
                <a:latin typeface="Calibri" panose="020F0502020204030204" pitchFamily="34" charset="0"/>
              </a:rPr>
              <a:t> Linh Thao </a:t>
            </a:r>
            <a:r>
              <a:rPr lang="en-US" sz="3000" dirty="0" err="1">
                <a:solidFill>
                  <a:schemeClr val="bg1"/>
                </a:solidFill>
                <a:latin typeface="Calibri" panose="020F0502020204030204" pitchFamily="34" charset="0"/>
              </a:rPr>
              <a:t>cuối</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tuần</a:t>
            </a:r>
            <a:r>
              <a:rPr lang="en-US" sz="3000" dirty="0">
                <a:solidFill>
                  <a:schemeClr val="bg1"/>
                </a:solidFill>
                <a:latin typeface="Calibri" panose="020F0502020204030204" pitchFamily="34" charset="0"/>
              </a:rPr>
              <a:t>  hay </a:t>
            </a:r>
            <a:r>
              <a:rPr lang="en-US" sz="3000" dirty="0" err="1">
                <a:solidFill>
                  <a:schemeClr val="bg1"/>
                </a:solidFill>
                <a:latin typeface="Calibri" panose="020F0502020204030204" pitchFamily="34" charset="0"/>
              </a:rPr>
              <a:t>làm</a:t>
            </a:r>
            <a:r>
              <a:rPr lang="en-US" sz="3000" dirty="0">
                <a:solidFill>
                  <a:schemeClr val="bg1"/>
                </a:solidFill>
                <a:latin typeface="Calibri" panose="020F0502020204030204" pitchFamily="34" charset="0"/>
              </a:rPr>
              <a:t> Thao </a:t>
            </a:r>
            <a:r>
              <a:rPr lang="en-US" sz="3000" dirty="0" err="1">
                <a:solidFill>
                  <a:schemeClr val="bg1"/>
                </a:solidFill>
                <a:latin typeface="Calibri" panose="020F0502020204030204" pitchFamily="34" charset="0"/>
              </a:rPr>
              <a:t>Luyện</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Nhẹ</a:t>
            </a:r>
            <a:r>
              <a:rPr lang="en-US" sz="3000" dirty="0">
                <a:solidFill>
                  <a:schemeClr val="bg1"/>
                </a:solidFill>
                <a:latin typeface="Calibri" panose="020F0502020204030204" pitchFamily="34" charset="0"/>
              </a:rPr>
              <a:t> </a:t>
            </a:r>
            <a:r>
              <a:rPr lang="en-US" sz="3000" dirty="0" err="1">
                <a:solidFill>
                  <a:schemeClr val="bg1"/>
                </a:solidFill>
                <a:latin typeface="Calibri" panose="020F0502020204030204" pitchFamily="34" charset="0"/>
              </a:rPr>
              <a:t>Nhàng</a:t>
            </a:r>
            <a:r>
              <a:rPr lang="en-US" sz="3200" dirty="0">
                <a:solidFill>
                  <a:schemeClr val="bg1"/>
                </a:solidFill>
                <a:latin typeface="Calibri" panose="020F0502020204030204" pitchFamily="34" charset="0"/>
              </a:rPr>
              <a:t>.  </a:t>
            </a:r>
          </a:p>
        </p:txBody>
      </p:sp>
      <p:sp>
        <p:nvSpPr>
          <p:cNvPr id="6" name="Content Placeholder 5"/>
          <p:cNvSpPr>
            <a:spLocks noGrp="1"/>
          </p:cNvSpPr>
          <p:nvPr>
            <p:ph sz="quarter" idx="4"/>
          </p:nvPr>
        </p:nvSpPr>
        <p:spPr>
          <a:xfrm>
            <a:off x="6172200" y="1487836"/>
            <a:ext cx="5183188" cy="5107835"/>
          </a:xfrm>
        </p:spPr>
        <p:txBody>
          <a:bodyPr>
            <a:noAutofit/>
          </a:bodyPr>
          <a:lstStyle/>
          <a:p>
            <a:pPr lvl="0"/>
            <a:r>
              <a:rPr lang="en-US" sz="3000" dirty="0">
                <a:solidFill>
                  <a:schemeClr val="bg1"/>
                </a:solidFill>
                <a:latin typeface="Calibri" panose="020F0502020204030204" pitchFamily="34" charset="0"/>
              </a:rPr>
              <a:t>Encourage members who did Initial Commitment </a:t>
            </a:r>
            <a:r>
              <a:rPr lang="vi-VN" sz="3000" dirty="0">
                <a:solidFill>
                  <a:schemeClr val="bg1"/>
                </a:solidFill>
                <a:latin typeface="Calibri" panose="020F0502020204030204" pitchFamily="34" charset="0"/>
              </a:rPr>
              <a:t>to </a:t>
            </a:r>
            <a:r>
              <a:rPr lang="en-US" sz="3000" dirty="0">
                <a:solidFill>
                  <a:schemeClr val="bg1"/>
                </a:solidFill>
                <a:latin typeface="Calibri" panose="020F0502020204030204" pitchFamily="34" charset="0"/>
              </a:rPr>
              <a:t>make</a:t>
            </a:r>
            <a:r>
              <a:rPr lang="vi-VN" sz="3000" dirty="0">
                <a:solidFill>
                  <a:schemeClr val="bg1"/>
                </a:solidFill>
                <a:latin typeface="Calibri" panose="020F0502020204030204" pitchFamily="34" charset="0"/>
              </a:rPr>
              <a:t> 19th annotation as part of her/his Formation toward </a:t>
            </a:r>
            <a:r>
              <a:rPr lang="en-US" sz="3000" dirty="0">
                <a:solidFill>
                  <a:schemeClr val="bg1"/>
                </a:solidFill>
                <a:latin typeface="Calibri" panose="020F0502020204030204" pitchFamily="34" charset="0"/>
              </a:rPr>
              <a:t>Permanent</a:t>
            </a:r>
            <a:r>
              <a:rPr lang="vi-VN" sz="3000" dirty="0">
                <a:solidFill>
                  <a:schemeClr val="bg1"/>
                </a:solidFill>
                <a:latin typeface="Calibri" panose="020F0502020204030204" pitchFamily="34" charset="0"/>
              </a:rPr>
              <a:t> Commitment.</a:t>
            </a:r>
            <a:endParaRPr lang="en-US" sz="3000" dirty="0">
              <a:solidFill>
                <a:schemeClr val="bg1"/>
              </a:solidFill>
              <a:latin typeface="Calibri" panose="020F0502020204030204" pitchFamily="34" charset="0"/>
            </a:endParaRPr>
          </a:p>
          <a:p>
            <a:pPr lvl="0"/>
            <a:r>
              <a:rPr lang="en-US" sz="3000" dirty="0">
                <a:solidFill>
                  <a:schemeClr val="bg1"/>
                </a:solidFill>
                <a:latin typeface="Calibri" panose="020F0502020204030204" pitchFamily="34" charset="0"/>
              </a:rPr>
              <a:t>Encourage members who are still the process of exploring CLC to attend </a:t>
            </a:r>
            <a:r>
              <a:rPr lang="vi-VN" sz="3000" dirty="0">
                <a:solidFill>
                  <a:schemeClr val="bg1"/>
                </a:solidFill>
                <a:latin typeface="Calibri" panose="020F0502020204030204" pitchFamily="34" charset="0"/>
              </a:rPr>
              <a:t>weekend</a:t>
            </a:r>
            <a:r>
              <a:rPr lang="en-US" sz="3000" dirty="0">
                <a:solidFill>
                  <a:schemeClr val="bg1"/>
                </a:solidFill>
                <a:latin typeface="Calibri" panose="020F0502020204030204" pitchFamily="34" charset="0"/>
              </a:rPr>
              <a:t> silent retreat and to do Spiritual Exercise in Daily Life program like </a:t>
            </a:r>
            <a:r>
              <a:rPr lang="vi-VN" sz="3000" dirty="0">
                <a:solidFill>
                  <a:schemeClr val="bg1"/>
                </a:solidFill>
                <a:latin typeface="Calibri" panose="020F0502020204030204" pitchFamily="34" charset="0"/>
              </a:rPr>
              <a:t>Lightworks</a:t>
            </a:r>
            <a:r>
              <a:rPr lang="en-US" sz="3000" dirty="0">
                <a:solidFill>
                  <a:schemeClr val="bg1"/>
                </a:solidFill>
                <a:latin typeface="Calibri" panose="020F0502020204030204" pitchFamily="34" charset="0"/>
              </a:rPr>
              <a:t>.</a:t>
            </a:r>
          </a:p>
        </p:txBody>
      </p:sp>
      <p:sp>
        <p:nvSpPr>
          <p:cNvPr id="2" name="TextBox 1"/>
          <p:cNvSpPr txBox="1"/>
          <p:nvPr/>
        </p:nvSpPr>
        <p:spPr>
          <a:xfrm>
            <a:off x="329531" y="518304"/>
            <a:ext cx="11602640" cy="769441"/>
          </a:xfrm>
          <a:prstGeom prst="rect">
            <a:avLst/>
          </a:prstGeom>
          <a:noFill/>
        </p:spPr>
        <p:txBody>
          <a:bodyPr wrap="square" rtlCol="0">
            <a:spAutoFit/>
          </a:bodyPr>
          <a:lstStyle/>
          <a:p>
            <a:r>
              <a:rPr lang="en-US" sz="2200" dirty="0" err="1">
                <a:solidFill>
                  <a:schemeClr val="bg1"/>
                </a:solidFill>
                <a:latin typeface="Calibri" panose="020F0502020204030204" pitchFamily="34" charset="0"/>
              </a:rPr>
              <a:t>Để</a:t>
            </a:r>
            <a:r>
              <a:rPr lang="en-US" sz="2200" dirty="0">
                <a:solidFill>
                  <a:schemeClr val="bg1"/>
                </a:solidFill>
                <a:latin typeface="Calibri" panose="020F0502020204030204" pitchFamily="34" charset="0"/>
              </a:rPr>
              <a:t> </a:t>
            </a:r>
            <a:r>
              <a:rPr lang="en-US" sz="2200" dirty="0" err="1">
                <a:solidFill>
                  <a:schemeClr val="bg1"/>
                </a:solidFill>
                <a:latin typeface="Calibri" panose="020F0502020204030204" pitchFamily="34" charset="0"/>
              </a:rPr>
              <a:t>giúp</a:t>
            </a:r>
            <a:r>
              <a:rPr lang="en-US" sz="2200" dirty="0">
                <a:solidFill>
                  <a:schemeClr val="bg1"/>
                </a:solidFill>
                <a:latin typeface="Calibri" panose="020F0502020204030204" pitchFamily="34" charset="0"/>
              </a:rPr>
              <a:t> </a:t>
            </a:r>
            <a:r>
              <a:rPr lang="en-US" sz="2200" dirty="0" err="1">
                <a:solidFill>
                  <a:schemeClr val="bg1"/>
                </a:solidFill>
                <a:latin typeface="Calibri" panose="020F0502020204030204" pitchFamily="34" charset="0"/>
              </a:rPr>
              <a:t>nhóm</a:t>
            </a:r>
            <a:r>
              <a:rPr lang="en-US" sz="2200" dirty="0">
                <a:solidFill>
                  <a:schemeClr val="bg1"/>
                </a:solidFill>
                <a:latin typeface="Calibri" panose="020F0502020204030204" pitchFamily="34" charset="0"/>
              </a:rPr>
              <a:t> </a:t>
            </a:r>
            <a:r>
              <a:rPr lang="en-US" sz="2200" dirty="0" err="1">
                <a:solidFill>
                  <a:schemeClr val="bg1"/>
                </a:solidFill>
                <a:latin typeface="Calibri" panose="020F0502020204030204" pitchFamily="34" charset="0"/>
              </a:rPr>
              <a:t>viên</a:t>
            </a:r>
            <a:r>
              <a:rPr lang="en-US" sz="2200" dirty="0">
                <a:solidFill>
                  <a:schemeClr val="bg1"/>
                </a:solidFill>
                <a:latin typeface="Calibri" panose="020F0502020204030204" pitchFamily="34" charset="0"/>
              </a:rPr>
              <a:t> </a:t>
            </a:r>
            <a:r>
              <a:rPr lang="en-US" sz="2200" dirty="0" err="1">
                <a:solidFill>
                  <a:schemeClr val="bg1"/>
                </a:solidFill>
                <a:latin typeface="Calibri" panose="020F0502020204030204" pitchFamily="34" charset="0"/>
              </a:rPr>
              <a:t>có</a:t>
            </a:r>
            <a:r>
              <a:rPr lang="en-US" sz="2200" dirty="0">
                <a:solidFill>
                  <a:schemeClr val="bg1"/>
                </a:solidFill>
                <a:latin typeface="Calibri" panose="020F0502020204030204" pitchFamily="34" charset="0"/>
              </a:rPr>
              <a:t> </a:t>
            </a:r>
            <a:r>
              <a:rPr lang="en-US" sz="2200" dirty="0" err="1">
                <a:solidFill>
                  <a:schemeClr val="bg1"/>
                </a:solidFill>
                <a:latin typeface="Calibri" panose="020F0502020204030204" pitchFamily="34" charset="0"/>
              </a:rPr>
              <a:t>kinh</a:t>
            </a:r>
            <a:r>
              <a:rPr lang="en-US" sz="2200" dirty="0">
                <a:solidFill>
                  <a:schemeClr val="bg1"/>
                </a:solidFill>
                <a:latin typeface="Calibri" panose="020F0502020204030204" pitchFamily="34" charset="0"/>
              </a:rPr>
              <a:t> </a:t>
            </a:r>
            <a:r>
              <a:rPr lang="en-US" sz="2200" dirty="0" err="1">
                <a:solidFill>
                  <a:schemeClr val="bg1"/>
                </a:solidFill>
                <a:latin typeface="Calibri" panose="020F0502020204030204" pitchFamily="34" charset="0"/>
              </a:rPr>
              <a:t>nghiệm</a:t>
            </a:r>
            <a:r>
              <a:rPr lang="en-US" sz="2200" dirty="0">
                <a:solidFill>
                  <a:schemeClr val="bg1"/>
                </a:solidFill>
                <a:latin typeface="Calibri" panose="020F0502020204030204" pitchFamily="34" charset="0"/>
              </a:rPr>
              <a:t> </a:t>
            </a:r>
            <a:r>
              <a:rPr lang="en-US" sz="2200" dirty="0" err="1">
                <a:solidFill>
                  <a:schemeClr val="bg1"/>
                </a:solidFill>
                <a:latin typeface="Calibri" panose="020F0502020204030204" pitchFamily="34" charset="0"/>
              </a:rPr>
              <a:t>và</a:t>
            </a:r>
            <a:r>
              <a:rPr lang="en-US" sz="2200" dirty="0">
                <a:solidFill>
                  <a:schemeClr val="bg1"/>
                </a:solidFill>
                <a:latin typeface="Calibri" panose="020F0502020204030204" pitchFamily="34" charset="0"/>
              </a:rPr>
              <a:t> </a:t>
            </a:r>
            <a:r>
              <a:rPr lang="en-US" sz="2200" dirty="0" err="1">
                <a:solidFill>
                  <a:schemeClr val="bg1"/>
                </a:solidFill>
                <a:latin typeface="Calibri" panose="020F0502020204030204" pitchFamily="34" charset="0"/>
              </a:rPr>
              <a:t>hiểu</a:t>
            </a:r>
            <a:r>
              <a:rPr lang="en-US" sz="2200" dirty="0">
                <a:solidFill>
                  <a:schemeClr val="bg1"/>
                </a:solidFill>
                <a:latin typeface="Calibri" panose="020F0502020204030204" pitchFamily="34" charset="0"/>
              </a:rPr>
              <a:t> </a:t>
            </a:r>
            <a:r>
              <a:rPr lang="en-US" sz="2200" dirty="0" err="1">
                <a:solidFill>
                  <a:schemeClr val="bg1"/>
                </a:solidFill>
                <a:latin typeface="Calibri" panose="020F0502020204030204" pitchFamily="34" charset="0"/>
              </a:rPr>
              <a:t>biết</a:t>
            </a:r>
            <a:r>
              <a:rPr lang="en-US" sz="2200" dirty="0">
                <a:solidFill>
                  <a:schemeClr val="bg1"/>
                </a:solidFill>
                <a:latin typeface="Calibri" panose="020F0502020204030204" pitchFamily="34" charset="0"/>
              </a:rPr>
              <a:t> </a:t>
            </a:r>
            <a:r>
              <a:rPr lang="en-US" sz="2200" dirty="0" err="1">
                <a:solidFill>
                  <a:schemeClr val="bg1"/>
                </a:solidFill>
                <a:latin typeface="Calibri" panose="020F0502020204030204" pitchFamily="34" charset="0"/>
              </a:rPr>
              <a:t>sâu</a:t>
            </a:r>
            <a:r>
              <a:rPr lang="en-US" sz="2200" dirty="0">
                <a:solidFill>
                  <a:schemeClr val="bg1"/>
                </a:solidFill>
                <a:latin typeface="Calibri" panose="020F0502020204030204" pitchFamily="34" charset="0"/>
              </a:rPr>
              <a:t> </a:t>
            </a:r>
            <a:r>
              <a:rPr lang="en-US" sz="2200" dirty="0" err="1">
                <a:solidFill>
                  <a:schemeClr val="bg1"/>
                </a:solidFill>
                <a:latin typeface="Calibri" panose="020F0502020204030204" pitchFamily="34" charset="0"/>
              </a:rPr>
              <a:t>rộng</a:t>
            </a:r>
            <a:r>
              <a:rPr lang="en-US" sz="2200" dirty="0">
                <a:solidFill>
                  <a:schemeClr val="bg1"/>
                </a:solidFill>
                <a:latin typeface="Calibri" panose="020F0502020204030204" pitchFamily="34" charset="0"/>
              </a:rPr>
              <a:t> </a:t>
            </a:r>
            <a:r>
              <a:rPr lang="en-US" sz="2200" dirty="0" err="1">
                <a:solidFill>
                  <a:schemeClr val="bg1"/>
                </a:solidFill>
                <a:latin typeface="Calibri" panose="020F0502020204030204" pitchFamily="34" charset="0"/>
              </a:rPr>
              <a:t>về</a:t>
            </a:r>
            <a:r>
              <a:rPr lang="en-US" sz="2200" dirty="0">
                <a:solidFill>
                  <a:schemeClr val="bg1"/>
                </a:solidFill>
                <a:latin typeface="Calibri" panose="020F0502020204030204" pitchFamily="34" charset="0"/>
              </a:rPr>
              <a:t> Linh </a:t>
            </a:r>
            <a:r>
              <a:rPr lang="en-US" sz="2200" dirty="0" err="1">
                <a:solidFill>
                  <a:schemeClr val="bg1"/>
                </a:solidFill>
                <a:latin typeface="Calibri" panose="020F0502020204030204" pitchFamily="34" charset="0"/>
              </a:rPr>
              <a:t>Đạo</a:t>
            </a:r>
            <a:r>
              <a:rPr lang="en-US" sz="2200" dirty="0">
                <a:solidFill>
                  <a:schemeClr val="bg1"/>
                </a:solidFill>
                <a:latin typeface="Calibri" panose="020F0502020204030204" pitchFamily="34" charset="0"/>
              </a:rPr>
              <a:t> I-</a:t>
            </a:r>
            <a:r>
              <a:rPr lang="en-US" sz="2200" dirty="0" err="1">
                <a:solidFill>
                  <a:schemeClr val="bg1"/>
                </a:solidFill>
                <a:latin typeface="Calibri" panose="020F0502020204030204" pitchFamily="34" charset="0"/>
              </a:rPr>
              <a:t>Nhã</a:t>
            </a:r>
            <a:r>
              <a:rPr lang="en-US" sz="2200" dirty="0">
                <a:solidFill>
                  <a:schemeClr val="bg1"/>
                </a:solidFill>
                <a:latin typeface="Calibri" panose="020F0502020204030204" pitchFamily="34" charset="0"/>
              </a:rPr>
              <a:t>, </a:t>
            </a:r>
            <a:r>
              <a:rPr lang="en-US" sz="2200" dirty="0" err="1">
                <a:solidFill>
                  <a:schemeClr val="bg1"/>
                </a:solidFill>
                <a:latin typeface="Calibri" panose="020F0502020204030204" pitchFamily="34" charset="0"/>
              </a:rPr>
              <a:t>chúng</a:t>
            </a:r>
            <a:r>
              <a:rPr lang="en-US" sz="2200" dirty="0">
                <a:solidFill>
                  <a:schemeClr val="bg1"/>
                </a:solidFill>
                <a:latin typeface="Calibri" panose="020F0502020204030204" pitchFamily="34" charset="0"/>
              </a:rPr>
              <a:t> ta </a:t>
            </a:r>
            <a:r>
              <a:rPr lang="en-US" sz="2200" dirty="0" err="1">
                <a:solidFill>
                  <a:schemeClr val="bg1"/>
                </a:solidFill>
                <a:latin typeface="Calibri" panose="020F0502020204030204" pitchFamily="34" charset="0"/>
              </a:rPr>
              <a:t>nên</a:t>
            </a:r>
            <a:r>
              <a:rPr lang="en-US" sz="2200" dirty="0">
                <a:solidFill>
                  <a:schemeClr val="bg1"/>
                </a:solidFill>
                <a:latin typeface="Calibri" panose="020F0502020204030204" pitchFamily="34" charset="0"/>
              </a:rPr>
              <a:t>  </a:t>
            </a:r>
          </a:p>
          <a:p>
            <a:r>
              <a:rPr lang="en-US" sz="2200" dirty="0">
                <a:solidFill>
                  <a:schemeClr val="bg1"/>
                </a:solidFill>
                <a:latin typeface="Calibri" panose="020F0502020204030204" pitchFamily="34" charset="0"/>
              </a:rPr>
              <a:t>To help our members gain deeper experience and broader insight of Ignatian Spirituality, we should</a:t>
            </a:r>
          </a:p>
        </p:txBody>
      </p:sp>
    </p:spTree>
    <p:extLst>
      <p:ext uri="{BB962C8B-B14F-4D97-AF65-F5344CB8AC3E}">
        <p14:creationId xmlns:p14="http://schemas.microsoft.com/office/powerpoint/2010/main" val="1457333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1917</TotalTime>
  <Words>2064</Words>
  <Application>Microsoft Office PowerPoint</Application>
  <PresentationFormat>Custom</PresentationFormat>
  <Paragraphs>163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THREE-YEAR VISION</vt:lpstr>
      <vt:lpstr>PowerPoint Presentation</vt:lpstr>
      <vt:lpstr>Đường hướng đề nghị cho 2018-2021 Suggested Vision for 2018-2021</vt:lpstr>
      <vt:lpstr>Huấn Luyện Formation</vt:lpstr>
      <vt:lpstr>Toàn ĐH-CLC /National Level</vt:lpstr>
      <vt:lpstr>Tại Vùng/Regional Level</vt:lpstr>
      <vt:lpstr>PowerPoint Presentation</vt:lpstr>
      <vt:lpstr>Chiều kíchTâm Linh Spirituality Pillar</vt:lpstr>
      <vt:lpstr>PowerPoint Presentation</vt:lpstr>
      <vt:lpstr>PowerPoint Presentation</vt:lpstr>
      <vt:lpstr>   Chiều kích Cộng Đoàn Community Pillar</vt:lpstr>
      <vt:lpstr>PowerPoint Presentation</vt:lpstr>
      <vt:lpstr>PowerPoint Presentation</vt:lpstr>
      <vt:lpstr>PowerPoint Presentation</vt:lpstr>
      <vt:lpstr>Chiều kích Sứ Mệnh Mission Pillar</vt:lpstr>
      <vt:lpstr>PowerPoint Presentation</vt:lpstr>
      <vt:lpstr>PowerPoint Presentation</vt:lpstr>
      <vt:lpstr>Guidance for Personal &amp; Quiet reflection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ephata99</dc:creator>
  <cp:lastModifiedBy>PETER</cp:lastModifiedBy>
  <cp:revision>45</cp:revision>
  <dcterms:created xsi:type="dcterms:W3CDTF">2018-05-16T04:48:41Z</dcterms:created>
  <dcterms:modified xsi:type="dcterms:W3CDTF">2018-05-28T19:16:27Z</dcterms:modified>
</cp:coreProperties>
</file>