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60" r:id="rId2"/>
    <p:sldId id="265" r:id="rId3"/>
    <p:sldId id="258" r:id="rId4"/>
    <p:sldId id="256" r:id="rId5"/>
    <p:sldId id="264" r:id="rId6"/>
    <p:sldId id="257" r:id="rId7"/>
    <p:sldId id="259" r:id="rId8"/>
    <p:sldId id="266" r:id="rId9"/>
    <p:sldId id="262" r:id="rId10"/>
    <p:sldId id="261" r:id="rId11"/>
    <p:sldId id="26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0872"/>
    <a:srgbClr val="000A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0348" autoAdjust="0"/>
  </p:normalViewPr>
  <p:slideViewPr>
    <p:cSldViewPr snapToGrid="0">
      <p:cViewPr varScale="1">
        <p:scale>
          <a:sx n="69" d="100"/>
          <a:sy n="69" d="100"/>
        </p:scale>
        <p:origin x="1142"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AA5926-7198-4FC4-B61D-A53DE0271CDD}" type="datetimeFigureOut">
              <a:rPr lang="en-US" smtClean="0"/>
              <a:t>5/25/2018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6FB1C7-66FF-44E5-B566-91C5C727760F}" type="slidenum">
              <a:rPr lang="en-US" smtClean="0"/>
              <a:t>‹#›</a:t>
            </a:fld>
            <a:endParaRPr lang="en-US"/>
          </a:p>
        </p:txBody>
      </p:sp>
    </p:spTree>
    <p:extLst>
      <p:ext uri="{BB962C8B-B14F-4D97-AF65-F5344CB8AC3E}">
        <p14:creationId xmlns:p14="http://schemas.microsoft.com/office/powerpoint/2010/main" val="2560578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Connection with this morning….Kit</a:t>
            </a:r>
            <a:r>
              <a:rPr lang="vi-VN" dirty="0"/>
              <a:t>ô Hưũ</a:t>
            </a:r>
            <a:endParaRPr lang="en-US" dirty="0"/>
          </a:p>
        </p:txBody>
      </p:sp>
      <p:sp>
        <p:nvSpPr>
          <p:cNvPr id="4" name="Slide Number Placeholder 3"/>
          <p:cNvSpPr>
            <a:spLocks noGrp="1"/>
          </p:cNvSpPr>
          <p:nvPr>
            <p:ph type="sldNum" sz="quarter" idx="10"/>
          </p:nvPr>
        </p:nvSpPr>
        <p:spPr/>
        <p:txBody>
          <a:bodyPr/>
          <a:lstStyle/>
          <a:p>
            <a:fld id="{5A6FB1C7-66FF-44E5-B566-91C5C727760F}" type="slidenum">
              <a:rPr lang="en-US" smtClean="0"/>
              <a:t>1</a:t>
            </a:fld>
            <a:endParaRPr lang="en-US"/>
          </a:p>
        </p:txBody>
      </p:sp>
    </p:spTree>
    <p:extLst>
      <p:ext uri="{BB962C8B-B14F-4D97-AF65-F5344CB8AC3E}">
        <p14:creationId xmlns:p14="http://schemas.microsoft.com/office/powerpoint/2010/main" val="2478845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Khi</a:t>
            </a:r>
            <a:r>
              <a:rPr lang="en-US" baseline="0" dirty="0"/>
              <a:t> </a:t>
            </a:r>
            <a:r>
              <a:rPr lang="en-US" baseline="0" dirty="0" err="1"/>
              <a:t>chúng</a:t>
            </a:r>
            <a:r>
              <a:rPr lang="en-US" baseline="0" dirty="0"/>
              <a:t> ta </a:t>
            </a:r>
            <a:r>
              <a:rPr lang="en-US" baseline="0" dirty="0" err="1"/>
              <a:t>được</a:t>
            </a:r>
            <a:r>
              <a:rPr lang="en-US" baseline="0" dirty="0"/>
              <a:t> </a:t>
            </a:r>
            <a:r>
              <a:rPr lang="en-US" baseline="0" dirty="0" err="1"/>
              <a:t>rửa</a:t>
            </a:r>
            <a:r>
              <a:rPr lang="en-US" baseline="0" dirty="0"/>
              <a:t> </a:t>
            </a:r>
            <a:r>
              <a:rPr lang="en-US" baseline="0" dirty="0" err="1"/>
              <a:t>tội</a:t>
            </a:r>
            <a:r>
              <a:rPr lang="en-US" baseline="0" dirty="0"/>
              <a:t> </a:t>
            </a:r>
            <a:r>
              <a:rPr lang="en-US" baseline="0" dirty="0" err="1"/>
              <a:t>chúng</a:t>
            </a:r>
            <a:r>
              <a:rPr lang="en-US" baseline="0" dirty="0"/>
              <a:t> ta </a:t>
            </a:r>
            <a:r>
              <a:rPr lang="en-US" baseline="0" dirty="0" err="1"/>
              <a:t>nhận</a:t>
            </a:r>
            <a:r>
              <a:rPr lang="en-US" baseline="0" dirty="0"/>
              <a:t> </a:t>
            </a:r>
            <a:r>
              <a:rPr lang="en-US" baseline="0" dirty="0" err="1"/>
              <a:t>lãnh</a:t>
            </a:r>
            <a:r>
              <a:rPr lang="en-US" baseline="0" dirty="0"/>
              <a:t> </a:t>
            </a:r>
            <a:r>
              <a:rPr lang="en-US" baseline="0" dirty="0" err="1"/>
              <a:t>sứ</a:t>
            </a:r>
            <a:r>
              <a:rPr lang="en-US" baseline="0" dirty="0"/>
              <a:t> </a:t>
            </a:r>
            <a:r>
              <a:rPr lang="en-US" baseline="0" dirty="0" err="1"/>
              <a:t>vụ</a:t>
            </a:r>
            <a:r>
              <a:rPr lang="en-US" baseline="0" dirty="0"/>
              <a:t> </a:t>
            </a:r>
            <a:r>
              <a:rPr lang="en-US" baseline="0" dirty="0" err="1"/>
              <a:t>gì</a:t>
            </a:r>
            <a:r>
              <a:rPr lang="en-US" baseline="0" dirty="0"/>
              <a:t>, chia </a:t>
            </a:r>
            <a:r>
              <a:rPr lang="en-US" baseline="0" dirty="0" err="1"/>
              <a:t>sẻ</a:t>
            </a:r>
            <a:r>
              <a:rPr lang="en-US" baseline="0" dirty="0"/>
              <a:t> </a:t>
            </a:r>
            <a:r>
              <a:rPr lang="en-US" baseline="0" dirty="0" err="1"/>
              <a:t>điều</a:t>
            </a:r>
            <a:r>
              <a:rPr lang="en-US" baseline="0" dirty="0"/>
              <a:t> </a:t>
            </a:r>
            <a:r>
              <a:rPr lang="en-US" baseline="0" dirty="0" err="1"/>
              <a:t>gì</a:t>
            </a:r>
            <a:r>
              <a:rPr lang="en-US" baseline="0" dirty="0"/>
              <a:t> </a:t>
            </a:r>
            <a:r>
              <a:rPr lang="en-US" baseline="0" dirty="0" err="1"/>
              <a:t>với</a:t>
            </a:r>
            <a:r>
              <a:rPr lang="en-US" baseline="0" dirty="0"/>
              <a:t> Đức </a:t>
            </a:r>
            <a:r>
              <a:rPr lang="en-US" baseline="0" dirty="0" err="1"/>
              <a:t>Giêsu</a:t>
            </a:r>
            <a:r>
              <a:rPr lang="en-US" baseline="0" dirty="0"/>
              <a:t> </a:t>
            </a:r>
            <a:r>
              <a:rPr lang="en-US" baseline="0" dirty="0" err="1"/>
              <a:t>Kitô</a:t>
            </a:r>
            <a:r>
              <a:rPr lang="en-US" baseline="0" dirty="0"/>
              <a:t> ?</a:t>
            </a:r>
          </a:p>
          <a:p>
            <a:r>
              <a:rPr lang="en-US" baseline="0"/>
              <a:t>CCC </a:t>
            </a:r>
            <a:r>
              <a:rPr lang="en-US" sz="1200" b="1" i="0" kern="1200" dirty="0">
                <a:solidFill>
                  <a:schemeClr val="tx1"/>
                </a:solidFill>
                <a:effectLst/>
                <a:latin typeface="+mn-lt"/>
                <a:ea typeface="+mn-ea"/>
                <a:cs typeface="+mn-cs"/>
              </a:rPr>
              <a:t>1268</a:t>
            </a:r>
            <a:r>
              <a:rPr lang="en-US" sz="1200" b="0" i="0" kern="1200" dirty="0">
                <a:solidFill>
                  <a:schemeClr val="tx1"/>
                </a:solidFill>
                <a:effectLst/>
                <a:latin typeface="+mn-lt"/>
                <a:ea typeface="+mn-ea"/>
                <a:cs typeface="+mn-cs"/>
              </a:rPr>
              <a:t> The baptized have become "living stones" to be "built into a spiritual house, to be a holy priesthood."</a:t>
            </a:r>
            <a:r>
              <a:rPr lang="en-US" sz="1200" b="0" i="0" kern="1200" baseline="30000" dirty="0">
                <a:solidFill>
                  <a:schemeClr val="tx1"/>
                </a:solidFill>
                <a:effectLst/>
                <a:latin typeface="+mn-lt"/>
                <a:ea typeface="+mn-ea"/>
                <a:cs typeface="+mn-cs"/>
              </a:rPr>
              <a:t>74</a:t>
            </a:r>
            <a:r>
              <a:rPr lang="en-US" sz="1200" b="0" i="0" kern="1200" dirty="0">
                <a:solidFill>
                  <a:schemeClr val="tx1"/>
                </a:solidFill>
                <a:effectLst/>
                <a:latin typeface="+mn-lt"/>
                <a:ea typeface="+mn-ea"/>
                <a:cs typeface="+mn-cs"/>
              </a:rPr>
              <a:t> By Baptism they share in the priesthood of Christ, in his prophetic and royal mission. They are "a chosen race, a royal priesthood, a holy nation, God's own people, that [they] may declare the wonderful deeds of him who called [them] out of darkness into his marvelous light."</a:t>
            </a:r>
            <a:r>
              <a:rPr lang="en-US" sz="1200" b="0" i="0" kern="1200" baseline="30000" dirty="0">
                <a:solidFill>
                  <a:schemeClr val="tx1"/>
                </a:solidFill>
                <a:effectLst/>
                <a:latin typeface="+mn-lt"/>
                <a:ea typeface="+mn-ea"/>
                <a:cs typeface="+mn-cs"/>
              </a:rPr>
              <a:t>75</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Baptism gives a share in the common priesthood of all believers.</a:t>
            </a:r>
            <a:endParaRPr lang="en-US" dirty="0"/>
          </a:p>
        </p:txBody>
      </p:sp>
      <p:sp>
        <p:nvSpPr>
          <p:cNvPr id="4" name="Slide Number Placeholder 3"/>
          <p:cNvSpPr>
            <a:spLocks noGrp="1"/>
          </p:cNvSpPr>
          <p:nvPr>
            <p:ph type="sldNum" sz="quarter" idx="10"/>
          </p:nvPr>
        </p:nvSpPr>
        <p:spPr/>
        <p:txBody>
          <a:bodyPr/>
          <a:lstStyle/>
          <a:p>
            <a:fld id="{5A6FB1C7-66FF-44E5-B566-91C5C727760F}" type="slidenum">
              <a:rPr lang="en-US" smtClean="0"/>
              <a:t>3</a:t>
            </a:fld>
            <a:endParaRPr lang="en-US"/>
          </a:p>
        </p:txBody>
      </p:sp>
    </p:spTree>
    <p:extLst>
      <p:ext uri="{BB962C8B-B14F-4D97-AF65-F5344CB8AC3E}">
        <p14:creationId xmlns:p14="http://schemas.microsoft.com/office/powerpoint/2010/main" val="2295393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 Cho 3 </a:t>
            </a:r>
            <a:r>
              <a:rPr lang="en-US" baseline="0" dirty="0" err="1"/>
              <a:t>phút</a:t>
            </a:r>
            <a:r>
              <a:rPr lang="en-US" baseline="0" dirty="0"/>
              <a:t> Triad </a:t>
            </a:r>
            <a:r>
              <a:rPr lang="en-US" baseline="0" dirty="0" err="1"/>
              <a:t>với</a:t>
            </a:r>
            <a:r>
              <a:rPr lang="en-US" baseline="0" dirty="0"/>
              <a:t> 3 </a:t>
            </a:r>
            <a:r>
              <a:rPr lang="en-US" baseline="0" dirty="0" err="1"/>
              <a:t>người</a:t>
            </a:r>
            <a:r>
              <a:rPr lang="en-US" baseline="0" dirty="0"/>
              <a:t> </a:t>
            </a:r>
            <a:r>
              <a:rPr lang="en-US" baseline="0" dirty="0" err="1"/>
              <a:t>xung</a:t>
            </a:r>
            <a:r>
              <a:rPr lang="en-US" baseline="0" dirty="0"/>
              <a:t> </a:t>
            </a:r>
            <a:r>
              <a:rPr lang="en-US" baseline="0" dirty="0" err="1"/>
              <a:t>quanh</a:t>
            </a:r>
            <a:r>
              <a:rPr lang="en-US" baseline="0" dirty="0"/>
              <a:t> </a:t>
            </a:r>
            <a:r>
              <a:rPr lang="en-US" baseline="0" dirty="0" err="1"/>
              <a:t>mình</a:t>
            </a:r>
            <a:r>
              <a:rPr lang="en-US" baseline="0" dirty="0"/>
              <a:t> </a:t>
            </a:r>
            <a:r>
              <a:rPr lang="en-US" baseline="0" dirty="0" err="1"/>
              <a:t>về</a:t>
            </a:r>
            <a:r>
              <a:rPr lang="en-US" baseline="0" dirty="0"/>
              <a:t> </a:t>
            </a:r>
            <a:r>
              <a:rPr lang="en-US" baseline="0" dirty="0" err="1"/>
              <a:t>chúng</a:t>
            </a:r>
            <a:r>
              <a:rPr lang="en-US" baseline="0" dirty="0"/>
              <a:t> ta </a:t>
            </a:r>
            <a:r>
              <a:rPr lang="en-US" baseline="0" dirty="0" err="1"/>
              <a:t>sống</a:t>
            </a:r>
            <a:r>
              <a:rPr lang="en-US" baseline="0" dirty="0"/>
              <a:t> </a:t>
            </a:r>
            <a:r>
              <a:rPr lang="en-US" baseline="0" dirty="0" err="1"/>
              <a:t>sứ</a:t>
            </a:r>
            <a:r>
              <a:rPr lang="en-US" baseline="0" dirty="0"/>
              <a:t> </a:t>
            </a:r>
            <a:r>
              <a:rPr lang="en-US" baseline="0" dirty="0" err="1"/>
              <a:t>vụ</a:t>
            </a:r>
            <a:r>
              <a:rPr lang="en-US" baseline="0" dirty="0"/>
              <a:t> </a:t>
            </a:r>
            <a:r>
              <a:rPr lang="en-US" baseline="0" dirty="0" err="1"/>
              <a:t>Tư</a:t>
            </a:r>
            <a:r>
              <a:rPr lang="en-US" baseline="0" dirty="0"/>
              <a:t> </a:t>
            </a:r>
            <a:r>
              <a:rPr lang="en-US" baseline="0" dirty="0" err="1"/>
              <a:t>Tế</a:t>
            </a:r>
            <a:r>
              <a:rPr lang="en-US" baseline="0" dirty="0"/>
              <a:t> như </a:t>
            </a:r>
            <a:r>
              <a:rPr lang="en-US" baseline="0" dirty="0" err="1"/>
              <a:t>thế</a:t>
            </a:r>
            <a:r>
              <a:rPr lang="en-US" baseline="0" dirty="0"/>
              <a:t> </a:t>
            </a:r>
            <a:r>
              <a:rPr lang="en-US" baseline="0" dirty="0" err="1"/>
              <a:t>nào</a:t>
            </a:r>
            <a:r>
              <a:rPr lang="en-US" baseline="0" dirty="0"/>
              <a:t> </a:t>
            </a:r>
            <a:r>
              <a:rPr lang="en-US" baseline="0" dirty="0" err="1"/>
              <a:t>trong</a:t>
            </a:r>
            <a:r>
              <a:rPr lang="en-US" baseline="0" dirty="0"/>
              <a:t> </a:t>
            </a:r>
            <a:r>
              <a:rPr lang="en-US" baseline="0" dirty="0" err="1"/>
              <a:t>đời</a:t>
            </a:r>
            <a:r>
              <a:rPr lang="en-US" baseline="0" dirty="0"/>
              <a:t> </a:t>
            </a:r>
            <a:r>
              <a:rPr lang="en-US" baseline="0" dirty="0" err="1"/>
              <a:t>sống</a:t>
            </a:r>
            <a:r>
              <a:rPr lang="en-US" baseline="0" dirty="0"/>
              <a:t> </a:t>
            </a:r>
            <a:r>
              <a:rPr lang="en-US" baseline="0" dirty="0" err="1"/>
              <a:t>hằng</a:t>
            </a:r>
            <a:r>
              <a:rPr lang="en-US" baseline="0" dirty="0"/>
              <a:t> </a:t>
            </a:r>
            <a:r>
              <a:rPr lang="en-US" baseline="0" dirty="0" err="1"/>
              <a:t>ngày</a:t>
            </a:r>
            <a:r>
              <a:rPr lang="en-US" baseline="0" dirty="0"/>
              <a:t>?   </a:t>
            </a:r>
            <a:r>
              <a:rPr lang="en-US" baseline="0" dirty="0" err="1"/>
              <a:t>Và</a:t>
            </a:r>
            <a:r>
              <a:rPr lang="en-US" baseline="0" dirty="0"/>
              <a:t> </a:t>
            </a:r>
            <a:r>
              <a:rPr lang="en-US" baseline="0" dirty="0" err="1"/>
              <a:t>ơn</a:t>
            </a:r>
            <a:r>
              <a:rPr lang="en-US" baseline="0" dirty="0"/>
              <a:t> </a:t>
            </a:r>
            <a:r>
              <a:rPr lang="en-US" baseline="0" dirty="0" err="1"/>
              <a:t>gọi</a:t>
            </a:r>
            <a:r>
              <a:rPr lang="en-US" baseline="0" dirty="0"/>
              <a:t> </a:t>
            </a:r>
            <a:r>
              <a:rPr lang="en-US" baseline="0" dirty="0" err="1"/>
              <a:t>Đồng</a:t>
            </a:r>
            <a:r>
              <a:rPr lang="en-US" baseline="0" dirty="0"/>
              <a:t> Hành </a:t>
            </a:r>
            <a:r>
              <a:rPr lang="en-US" baseline="0" dirty="0" err="1"/>
              <a:t>đã</a:t>
            </a:r>
            <a:r>
              <a:rPr lang="en-US" baseline="0" dirty="0"/>
              <a:t> </a:t>
            </a:r>
            <a:r>
              <a:rPr lang="en-US" baseline="0" dirty="0" err="1"/>
              <a:t>giúp</a:t>
            </a:r>
            <a:r>
              <a:rPr lang="en-US" baseline="0" dirty="0"/>
              <a:t> </a:t>
            </a:r>
            <a:r>
              <a:rPr lang="en-US" baseline="0" dirty="0" err="1"/>
              <a:t>mình</a:t>
            </a:r>
            <a:r>
              <a:rPr lang="en-US" baseline="0" dirty="0"/>
              <a:t> như </a:t>
            </a:r>
            <a:r>
              <a:rPr lang="en-US" baseline="0" dirty="0" err="1"/>
              <a:t>thế</a:t>
            </a:r>
            <a:r>
              <a:rPr lang="en-US" baseline="0" dirty="0"/>
              <a:t> </a:t>
            </a:r>
            <a:r>
              <a:rPr lang="en-US" baseline="0" dirty="0" err="1"/>
              <a:t>nào</a:t>
            </a:r>
            <a:r>
              <a:rPr lang="en-US" baseline="0" dirty="0"/>
              <a:t> </a:t>
            </a:r>
            <a:r>
              <a:rPr lang="en-US" baseline="0" dirty="0" err="1"/>
              <a:t>trong</a:t>
            </a:r>
            <a:r>
              <a:rPr lang="en-US" baseline="0" dirty="0"/>
              <a:t> </a:t>
            </a:r>
            <a:r>
              <a:rPr lang="en-US" baseline="0" dirty="0" err="1"/>
              <a:t>ơn</a:t>
            </a:r>
            <a:r>
              <a:rPr lang="en-US" baseline="0" dirty="0"/>
              <a:t> </a:t>
            </a:r>
            <a:r>
              <a:rPr lang="en-US" baseline="0" dirty="0" err="1"/>
              <a:t>gọi</a:t>
            </a:r>
            <a:r>
              <a:rPr lang="en-US" baseline="0" dirty="0"/>
              <a:t> </a:t>
            </a:r>
            <a:r>
              <a:rPr lang="en-US" baseline="0" dirty="0" err="1"/>
              <a:t>này</a:t>
            </a:r>
            <a:r>
              <a:rPr lang="en-US" baseline="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Thí</a:t>
            </a:r>
            <a:r>
              <a:rPr lang="en-US" baseline="0" dirty="0"/>
              <a:t> </a:t>
            </a:r>
            <a:r>
              <a:rPr lang="en-US" baseline="0" dirty="0" err="1"/>
              <a:t>dụ</a:t>
            </a:r>
            <a:r>
              <a:rPr lang="en-US" baseline="0" dirty="0"/>
              <a:t> như </a:t>
            </a:r>
            <a:r>
              <a:rPr lang="en-US" baseline="0" dirty="0" err="1"/>
              <a:t>bà</a:t>
            </a:r>
            <a:r>
              <a:rPr lang="en-US" baseline="0" dirty="0"/>
              <a:t> </a:t>
            </a:r>
            <a:r>
              <a:rPr lang="en-US" baseline="0" dirty="0" err="1"/>
              <a:t>Thánh</a:t>
            </a:r>
            <a:r>
              <a:rPr lang="en-US" baseline="0" dirty="0"/>
              <a:t> Monica </a:t>
            </a:r>
            <a:r>
              <a:rPr lang="en-US" baseline="0" dirty="0" err="1"/>
              <a:t>mẹ</a:t>
            </a:r>
            <a:r>
              <a:rPr lang="en-US" baseline="0" dirty="0"/>
              <a:t> </a:t>
            </a:r>
            <a:r>
              <a:rPr lang="en-US" baseline="0" dirty="0" err="1"/>
              <a:t>của</a:t>
            </a:r>
            <a:r>
              <a:rPr lang="en-US" baseline="0" dirty="0"/>
              <a:t> </a:t>
            </a:r>
            <a:r>
              <a:rPr lang="en-US" baseline="0" dirty="0" err="1"/>
              <a:t>Thánh</a:t>
            </a:r>
            <a:r>
              <a:rPr lang="en-US" baseline="0" dirty="0"/>
              <a:t> </a:t>
            </a:r>
            <a:r>
              <a:rPr lang="en-US" baseline="0" dirty="0" err="1"/>
              <a:t>Augustinô</a:t>
            </a:r>
            <a:r>
              <a:rPr lang="en-US" baseline="0" dirty="0"/>
              <a:t>, </a:t>
            </a:r>
            <a:r>
              <a:rPr lang="en-US" baseline="0" dirty="0" err="1"/>
              <a:t>bà</a:t>
            </a:r>
            <a:r>
              <a:rPr lang="en-US" baseline="0" dirty="0"/>
              <a:t> </a:t>
            </a:r>
            <a:r>
              <a:rPr lang="en-US" baseline="0" dirty="0" err="1"/>
              <a:t>cố</a:t>
            </a:r>
            <a:r>
              <a:rPr lang="en-US" baseline="0" dirty="0"/>
              <a:t> </a:t>
            </a:r>
            <a:r>
              <a:rPr lang="en-US" baseline="0" dirty="0" err="1"/>
              <a:t>cầu</a:t>
            </a:r>
            <a:r>
              <a:rPr lang="en-US" baseline="0" dirty="0"/>
              <a:t> </a:t>
            </a:r>
            <a:r>
              <a:rPr lang="en-US" baseline="0" dirty="0" err="1"/>
              <a:t>nguyện</a:t>
            </a:r>
            <a:r>
              <a:rPr lang="en-US" baseline="0" dirty="0"/>
              <a:t> </a:t>
            </a:r>
            <a:r>
              <a:rPr lang="en-US" baseline="0" dirty="0" err="1"/>
              <a:t>cho</a:t>
            </a:r>
            <a:r>
              <a:rPr lang="en-US" baseline="0" dirty="0"/>
              <a:t> </a:t>
            </a:r>
            <a:r>
              <a:rPr lang="en-US" baseline="0" dirty="0" err="1"/>
              <a:t>các</a:t>
            </a:r>
            <a:r>
              <a:rPr lang="en-US" baseline="0" dirty="0"/>
              <a:t> </a:t>
            </a:r>
            <a:r>
              <a:rPr lang="en-US" baseline="0" dirty="0" err="1"/>
              <a:t>linh</a:t>
            </a:r>
            <a:r>
              <a:rPr lang="en-US" baseline="0" dirty="0"/>
              <a:t> </a:t>
            </a:r>
            <a:r>
              <a:rPr lang="en-US" baseline="0" dirty="0" err="1"/>
              <a:t>mục</a:t>
            </a:r>
            <a:r>
              <a:rPr lang="en-US" baseline="0" dirty="0"/>
              <a:t>,  </a:t>
            </a:r>
            <a:r>
              <a:rPr lang="en-US" baseline="0" dirty="0" err="1"/>
              <a:t>chị</a:t>
            </a:r>
            <a:r>
              <a:rPr lang="en-US" baseline="0" dirty="0"/>
              <a:t> Hoàng, Thanh Dung </a:t>
            </a:r>
            <a:r>
              <a:rPr lang="en-US" baseline="0" dirty="0" err="1"/>
              <a:t>lúc</a:t>
            </a:r>
            <a:r>
              <a:rPr lang="en-US" baseline="0" dirty="0"/>
              <a:t> </a:t>
            </a:r>
            <a:r>
              <a:rPr lang="en-US" baseline="0" dirty="0" err="1"/>
              <a:t>điều</a:t>
            </a:r>
            <a:r>
              <a:rPr lang="en-US" baseline="0" dirty="0"/>
              <a:t> </a:t>
            </a:r>
            <a:r>
              <a:rPr lang="en-US" baseline="0" dirty="0" err="1"/>
              <a:t>trị</a:t>
            </a:r>
            <a:r>
              <a:rPr lang="en-US" baseline="0" dirty="0"/>
              <a:t> </a:t>
            </a:r>
            <a:r>
              <a:rPr lang="en-US" baseline="0" dirty="0" err="1"/>
              <a:t>ung</a:t>
            </a:r>
            <a:r>
              <a:rPr lang="en-US" baseline="0" dirty="0"/>
              <a:t> </a:t>
            </a:r>
            <a:r>
              <a:rPr lang="en-US" baseline="0" dirty="0" err="1"/>
              <a:t>thư</a:t>
            </a:r>
            <a:r>
              <a:rPr lang="en-US" baseline="0" dirty="0"/>
              <a:t>, </a:t>
            </a:r>
            <a:r>
              <a:rPr lang="en-US" baseline="0" dirty="0" err="1"/>
              <a:t>bà</a:t>
            </a:r>
            <a:r>
              <a:rPr lang="en-US" baseline="0" dirty="0"/>
              <a:t> </a:t>
            </a:r>
            <a:r>
              <a:rPr lang="en-US" baseline="0" dirty="0" err="1"/>
              <a:t>già</a:t>
            </a:r>
            <a:r>
              <a:rPr lang="en-US" baseline="0" dirty="0"/>
              <a:t> </a:t>
            </a:r>
            <a:r>
              <a:rPr lang="en-US" baseline="0" dirty="0" err="1"/>
              <a:t>cắm</a:t>
            </a:r>
            <a:r>
              <a:rPr lang="en-US" baseline="0" dirty="0"/>
              <a:t> hoa, Phượng Nam on their dying bed.</a:t>
            </a:r>
            <a:endParaRPr lang="en-US" dirty="0"/>
          </a:p>
          <a:p>
            <a:endParaRPr lang="en-US" baseline="0" dirty="0"/>
          </a:p>
        </p:txBody>
      </p:sp>
      <p:sp>
        <p:nvSpPr>
          <p:cNvPr id="4" name="Slide Number Placeholder 3"/>
          <p:cNvSpPr>
            <a:spLocks noGrp="1"/>
          </p:cNvSpPr>
          <p:nvPr>
            <p:ph type="sldNum" sz="quarter" idx="10"/>
          </p:nvPr>
        </p:nvSpPr>
        <p:spPr/>
        <p:txBody>
          <a:bodyPr/>
          <a:lstStyle/>
          <a:p>
            <a:fld id="{5A6FB1C7-66FF-44E5-B566-91C5C727760F}" type="slidenum">
              <a:rPr lang="en-US" smtClean="0"/>
              <a:t>4</a:t>
            </a:fld>
            <a:endParaRPr lang="en-US"/>
          </a:p>
        </p:txBody>
      </p:sp>
    </p:spTree>
    <p:extLst>
      <p:ext uri="{BB962C8B-B14F-4D97-AF65-F5344CB8AC3E}">
        <p14:creationId xmlns:p14="http://schemas.microsoft.com/office/powerpoint/2010/main" val="3773711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Hoàng</a:t>
            </a:r>
            <a:r>
              <a:rPr lang="en-US" baseline="0" dirty="0"/>
              <a:t>-Mai, Seed Retreat Leader, SEED dance, March of Life</a:t>
            </a:r>
            <a:endParaRPr lang="en-US" dirty="0"/>
          </a:p>
        </p:txBody>
      </p:sp>
      <p:sp>
        <p:nvSpPr>
          <p:cNvPr id="4" name="Slide Number Placeholder 3"/>
          <p:cNvSpPr>
            <a:spLocks noGrp="1"/>
          </p:cNvSpPr>
          <p:nvPr>
            <p:ph type="sldNum" sz="quarter" idx="10"/>
          </p:nvPr>
        </p:nvSpPr>
        <p:spPr/>
        <p:txBody>
          <a:bodyPr/>
          <a:lstStyle/>
          <a:p>
            <a:fld id="{5A6FB1C7-66FF-44E5-B566-91C5C727760F}" type="slidenum">
              <a:rPr lang="en-US" smtClean="0"/>
              <a:t>6</a:t>
            </a:fld>
            <a:endParaRPr lang="en-US"/>
          </a:p>
        </p:txBody>
      </p:sp>
    </p:spTree>
    <p:extLst>
      <p:ext uri="{BB962C8B-B14F-4D97-AF65-F5344CB8AC3E}">
        <p14:creationId xmlns:p14="http://schemas.microsoft.com/office/powerpoint/2010/main" val="1314367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 </a:t>
            </a:r>
            <a:r>
              <a:rPr lang="en-US" dirty="0" err="1"/>
              <a:t>Thư</a:t>
            </a:r>
            <a:r>
              <a:rPr lang="en-US" dirty="0"/>
              <a:t> Hương, </a:t>
            </a:r>
            <a:r>
              <a:rPr lang="en-US" dirty="0" err="1"/>
              <a:t>Nguyệt</a:t>
            </a:r>
            <a:r>
              <a:rPr lang="en-US" dirty="0"/>
              <a:t>,</a:t>
            </a:r>
            <a:r>
              <a:rPr lang="en-US" baseline="0" dirty="0"/>
              <a:t> Bích </a:t>
            </a:r>
            <a:r>
              <a:rPr lang="en-US" baseline="0" dirty="0" err="1"/>
              <a:t>Hải</a:t>
            </a:r>
            <a:r>
              <a:rPr lang="en-US" baseline="0" dirty="0"/>
              <a:t>,  </a:t>
            </a:r>
            <a:r>
              <a:rPr lang="en-US" baseline="0" dirty="0" err="1"/>
              <a:t>Người</a:t>
            </a:r>
            <a:r>
              <a:rPr lang="en-US" baseline="0" dirty="0"/>
              <a:t> </a:t>
            </a:r>
            <a:r>
              <a:rPr lang="en-US" baseline="0" dirty="0" err="1"/>
              <a:t>mẹ</a:t>
            </a:r>
            <a:r>
              <a:rPr lang="en-US" baseline="0" dirty="0"/>
              <a:t> </a:t>
            </a:r>
            <a:r>
              <a:rPr lang="en-US" baseline="0" dirty="0" err="1"/>
              <a:t>chăm</a:t>
            </a:r>
            <a:r>
              <a:rPr lang="en-US" baseline="0" dirty="0"/>
              <a:t> </a:t>
            </a:r>
            <a:r>
              <a:rPr lang="en-US" baseline="0" dirty="0" err="1"/>
              <a:t>sóc</a:t>
            </a:r>
            <a:r>
              <a:rPr lang="en-US" baseline="0" dirty="0"/>
              <a:t> </a:t>
            </a:r>
            <a:r>
              <a:rPr lang="en-US" baseline="0" dirty="0" err="1"/>
              <a:t>cho</a:t>
            </a:r>
            <a:r>
              <a:rPr lang="en-US" baseline="0" dirty="0"/>
              <a:t> con </a:t>
            </a:r>
            <a:r>
              <a:rPr lang="en-US" baseline="0" dirty="0" err="1"/>
              <a:t>nhỏ</a:t>
            </a:r>
            <a:endParaRPr lang="en-US" dirty="0"/>
          </a:p>
        </p:txBody>
      </p:sp>
      <p:sp>
        <p:nvSpPr>
          <p:cNvPr id="4" name="Slide Number Placeholder 3"/>
          <p:cNvSpPr>
            <a:spLocks noGrp="1"/>
          </p:cNvSpPr>
          <p:nvPr>
            <p:ph type="sldNum" sz="quarter" idx="10"/>
          </p:nvPr>
        </p:nvSpPr>
        <p:spPr/>
        <p:txBody>
          <a:bodyPr/>
          <a:lstStyle/>
          <a:p>
            <a:fld id="{5A6FB1C7-66FF-44E5-B566-91C5C727760F}" type="slidenum">
              <a:rPr lang="en-US" smtClean="0"/>
              <a:t>7</a:t>
            </a:fld>
            <a:endParaRPr lang="en-US"/>
          </a:p>
        </p:txBody>
      </p:sp>
    </p:spTree>
    <p:extLst>
      <p:ext uri="{BB962C8B-B14F-4D97-AF65-F5344CB8AC3E}">
        <p14:creationId xmlns:p14="http://schemas.microsoft.com/office/powerpoint/2010/main" val="966035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CLC</a:t>
            </a:r>
            <a:r>
              <a:rPr lang="en-US" baseline="0" dirty="0"/>
              <a:t> vocation helped me to have the encounter with Jesus and this encounter will help me to live out my Christian Vocation</a:t>
            </a:r>
            <a:endParaRPr lang="en-US" dirty="0"/>
          </a:p>
        </p:txBody>
      </p:sp>
      <p:sp>
        <p:nvSpPr>
          <p:cNvPr id="4" name="Slide Number Placeholder 3"/>
          <p:cNvSpPr>
            <a:spLocks noGrp="1"/>
          </p:cNvSpPr>
          <p:nvPr>
            <p:ph type="sldNum" sz="quarter" idx="10"/>
          </p:nvPr>
        </p:nvSpPr>
        <p:spPr/>
        <p:txBody>
          <a:bodyPr/>
          <a:lstStyle/>
          <a:p>
            <a:fld id="{04E71D2D-12FF-4082-BC91-9A5EC94B1C35}"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747646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a saint</a:t>
            </a:r>
            <a:r>
              <a:rPr lang="en-US" baseline="0" dirty="0"/>
              <a:t> what else is there?</a:t>
            </a:r>
            <a:endParaRPr lang="en-US" dirty="0"/>
          </a:p>
        </p:txBody>
      </p:sp>
      <p:sp>
        <p:nvSpPr>
          <p:cNvPr id="4" name="Slide Number Placeholder 3"/>
          <p:cNvSpPr>
            <a:spLocks noGrp="1"/>
          </p:cNvSpPr>
          <p:nvPr>
            <p:ph type="sldNum" sz="quarter" idx="10"/>
          </p:nvPr>
        </p:nvSpPr>
        <p:spPr/>
        <p:txBody>
          <a:bodyPr/>
          <a:lstStyle/>
          <a:p>
            <a:fld id="{04E71D2D-12FF-4082-BC91-9A5EC94B1C3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885733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5/25/2018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5/25/2018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5/25/2018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8713" y="514924"/>
            <a:ext cx="8820614" cy="5526437"/>
          </a:xfrm>
        </p:spPr>
        <p:txBody>
          <a:bodyPr>
            <a:normAutofit lnSpcReduction="10000"/>
          </a:bodyPr>
          <a:lstStyle/>
          <a:p>
            <a:r>
              <a:rPr lang="en-US" sz="3200" dirty="0" err="1">
                <a:latin typeface="Arial Unicode MS" panose="020B0604020202020204" pitchFamily="34" charset="-128"/>
                <a:ea typeface="Arial Unicode MS" panose="020B0604020202020204" pitchFamily="34" charset="-128"/>
                <a:cs typeface="Arial Unicode MS" panose="020B0604020202020204" pitchFamily="34" charset="-128"/>
              </a:rPr>
              <a:t>Cộng</a:t>
            </a:r>
            <a:r>
              <a:rPr lang="en-US" sz="3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err="1">
                <a:latin typeface="Arial Unicode MS" panose="020B0604020202020204" pitchFamily="34" charset="-128"/>
                <a:ea typeface="Arial Unicode MS" panose="020B0604020202020204" pitchFamily="34" charset="-128"/>
                <a:cs typeface="Arial Unicode MS" panose="020B0604020202020204" pitchFamily="34" charset="-128"/>
              </a:rPr>
              <a:t>đoàn</a:t>
            </a:r>
            <a:r>
              <a:rPr lang="en-US" sz="3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err="1">
                <a:latin typeface="Arial Unicode MS" panose="020B0604020202020204" pitchFamily="34" charset="-128"/>
                <a:ea typeface="Arial Unicode MS" panose="020B0604020202020204" pitchFamily="34" charset="-128"/>
                <a:cs typeface="Arial Unicode MS" panose="020B0604020202020204" pitchFamily="34" charset="-128"/>
              </a:rPr>
              <a:t>của</a:t>
            </a:r>
            <a:r>
              <a:rPr lang="en-US" sz="3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err="1">
                <a:latin typeface="Arial Unicode MS" panose="020B0604020202020204" pitchFamily="34" charset="-128"/>
                <a:ea typeface="Arial Unicode MS" panose="020B0604020202020204" pitchFamily="34" charset="-128"/>
                <a:cs typeface="Arial Unicode MS" panose="020B0604020202020204" pitchFamily="34" charset="-128"/>
              </a:rPr>
              <a:t>chúng</a:t>
            </a:r>
            <a:r>
              <a:rPr lang="en-US" sz="3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err="1">
                <a:latin typeface="Arial Unicode MS" panose="020B0604020202020204" pitchFamily="34" charset="-128"/>
                <a:ea typeface="Arial Unicode MS" panose="020B0604020202020204" pitchFamily="34" charset="-128"/>
                <a:cs typeface="Arial Unicode MS" panose="020B0604020202020204" pitchFamily="34" charset="-128"/>
              </a:rPr>
              <a:t>tôi</a:t>
            </a:r>
            <a:r>
              <a:rPr lang="en-US" sz="3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err="1">
                <a:latin typeface="Arial Unicode MS" panose="020B0604020202020204" pitchFamily="34" charset="-128"/>
                <a:ea typeface="Arial Unicode MS" panose="020B0604020202020204" pitchFamily="34" charset="-128"/>
                <a:cs typeface="Arial Unicode MS" panose="020B0604020202020204" pitchFamily="34" charset="-128"/>
              </a:rPr>
              <a:t>gồm</a:t>
            </a:r>
            <a:r>
              <a:rPr lang="en-US" sz="3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err="1">
                <a:latin typeface="Arial Unicode MS" panose="020B0604020202020204" pitchFamily="34" charset="-128"/>
                <a:ea typeface="Arial Unicode MS" panose="020B0604020202020204" pitchFamily="34" charset="-128"/>
                <a:cs typeface="Arial Unicode MS" panose="020B0604020202020204" pitchFamily="34" charset="-128"/>
              </a:rPr>
              <a:t>những</a:t>
            </a:r>
            <a:r>
              <a:rPr lang="en-US" sz="3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err="1">
                <a:latin typeface="Arial Unicode MS" panose="020B0604020202020204" pitchFamily="34" charset="-128"/>
                <a:ea typeface="Arial Unicode MS" panose="020B0604020202020204" pitchFamily="34" charset="-128"/>
                <a:cs typeface="Arial Unicode MS" panose="020B0604020202020204" pitchFamily="34" charset="-128"/>
              </a:rPr>
              <a:t>Kitô</a:t>
            </a:r>
            <a:r>
              <a:rPr lang="en-US" sz="3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err="1">
                <a:latin typeface="Arial Unicode MS" panose="020B0604020202020204" pitchFamily="34" charset="-128"/>
                <a:ea typeface="Arial Unicode MS" panose="020B0604020202020204" pitchFamily="34" charset="-128"/>
                <a:cs typeface="Arial Unicode MS" panose="020B0604020202020204" pitchFamily="34" charset="-128"/>
              </a:rPr>
              <a:t>hữu</a:t>
            </a:r>
            <a:r>
              <a:rPr lang="en-US" sz="3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err="1">
                <a:latin typeface="Arial Unicode MS" panose="020B0604020202020204" pitchFamily="34" charset="-128"/>
                <a:ea typeface="Arial Unicode MS" panose="020B0604020202020204" pitchFamily="34" charset="-128"/>
                <a:cs typeface="Arial Unicode MS" panose="020B0604020202020204" pitchFamily="34" charset="-128"/>
              </a:rPr>
              <a:t>nam</a:t>
            </a:r>
            <a:r>
              <a:rPr lang="en-US" sz="3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err="1">
                <a:latin typeface="Arial Unicode MS" panose="020B0604020202020204" pitchFamily="34" charset="-128"/>
                <a:ea typeface="Arial Unicode MS" panose="020B0604020202020204" pitchFamily="34" charset="-128"/>
                <a:cs typeface="Arial Unicode MS" panose="020B0604020202020204" pitchFamily="34" charset="-128"/>
              </a:rPr>
              <a:t>và</a:t>
            </a:r>
            <a:r>
              <a:rPr lang="en-US" sz="3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err="1">
                <a:latin typeface="Arial Unicode MS" panose="020B0604020202020204" pitchFamily="34" charset="-128"/>
                <a:ea typeface="Arial Unicode MS" panose="020B0604020202020204" pitchFamily="34" charset="-128"/>
                <a:cs typeface="Arial Unicode MS" panose="020B0604020202020204" pitchFamily="34" charset="-128"/>
              </a:rPr>
              <a:t>nữ</a:t>
            </a:r>
            <a:r>
              <a:rPr lang="en-US" sz="3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err="1">
                <a:latin typeface="Arial Unicode MS" panose="020B0604020202020204" pitchFamily="34" charset="-128"/>
                <a:ea typeface="Arial Unicode MS" panose="020B0604020202020204" pitchFamily="34" charset="-128"/>
                <a:cs typeface="Arial Unicode MS" panose="020B0604020202020204" pitchFamily="34" charset="-128"/>
              </a:rPr>
              <a:t>người</a:t>
            </a:r>
            <a:r>
              <a:rPr lang="en-US" sz="3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err="1">
                <a:latin typeface="Arial Unicode MS" panose="020B0604020202020204" pitchFamily="34" charset="-128"/>
                <a:ea typeface="Arial Unicode MS" panose="020B0604020202020204" pitchFamily="34" charset="-128"/>
                <a:cs typeface="Arial Unicode MS" panose="020B0604020202020204" pitchFamily="34" charset="-128"/>
              </a:rPr>
              <a:t>lớn</a:t>
            </a:r>
            <a:r>
              <a:rPr lang="en-US" sz="3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err="1">
                <a:latin typeface="Arial Unicode MS" panose="020B0604020202020204" pitchFamily="34" charset="-128"/>
                <a:ea typeface="Arial Unicode MS" panose="020B0604020202020204" pitchFamily="34" charset="-128"/>
                <a:cs typeface="Arial Unicode MS" panose="020B0604020202020204" pitchFamily="34" charset="-128"/>
              </a:rPr>
              <a:t>cũng</a:t>
            </a:r>
            <a:r>
              <a:rPr lang="en-US" sz="3200" dirty="0">
                <a:latin typeface="Arial Unicode MS" panose="020B0604020202020204" pitchFamily="34" charset="-128"/>
                <a:ea typeface="Arial Unicode MS" panose="020B0604020202020204" pitchFamily="34" charset="-128"/>
                <a:cs typeface="Arial Unicode MS" panose="020B0604020202020204" pitchFamily="34" charset="-128"/>
              </a:rPr>
              <a:t> như </a:t>
            </a:r>
            <a:r>
              <a:rPr lang="en-US" sz="3200" dirty="0" err="1">
                <a:latin typeface="Arial Unicode MS" panose="020B0604020202020204" pitchFamily="34" charset="-128"/>
                <a:ea typeface="Arial Unicode MS" panose="020B0604020202020204" pitchFamily="34" charset="-128"/>
                <a:cs typeface="Arial Unicode MS" panose="020B0604020202020204" pitchFamily="34" charset="-128"/>
              </a:rPr>
              <a:t>người</a:t>
            </a:r>
            <a:r>
              <a:rPr lang="en-US" sz="3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err="1">
                <a:latin typeface="Arial Unicode MS" panose="020B0604020202020204" pitchFamily="34" charset="-128"/>
                <a:ea typeface="Arial Unicode MS" panose="020B0604020202020204" pitchFamily="34" charset="-128"/>
                <a:cs typeface="Arial Unicode MS" panose="020B0604020202020204" pitchFamily="34" charset="-128"/>
              </a:rPr>
              <a:t>trẻ</a:t>
            </a:r>
            <a:r>
              <a:rPr lang="en-US" sz="3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err="1">
                <a:latin typeface="Arial Unicode MS" panose="020B0604020202020204" pitchFamily="34" charset="-128"/>
                <a:ea typeface="Arial Unicode MS" panose="020B0604020202020204" pitchFamily="34" charset="-128"/>
                <a:cs typeface="Arial Unicode MS" panose="020B0604020202020204" pitchFamily="34" charset="-128"/>
              </a:rPr>
              <a:t>thuộc</a:t>
            </a:r>
            <a:r>
              <a:rPr lang="en-US" sz="3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err="1">
                <a:latin typeface="Arial Unicode MS" panose="020B0604020202020204" pitchFamily="34" charset="-128"/>
                <a:ea typeface="Arial Unicode MS" panose="020B0604020202020204" pitchFamily="34" charset="-128"/>
                <a:cs typeface="Arial Unicode MS" panose="020B0604020202020204" pitchFamily="34" charset="-128"/>
              </a:rPr>
              <a:t>mọi</a:t>
            </a:r>
            <a:r>
              <a:rPr lang="en-US" sz="3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err="1">
                <a:latin typeface="Arial Unicode MS" panose="020B0604020202020204" pitchFamily="34" charset="-128"/>
                <a:ea typeface="Arial Unicode MS" panose="020B0604020202020204" pitchFamily="34" charset="-128"/>
                <a:cs typeface="Arial Unicode MS" panose="020B0604020202020204" pitchFamily="34" charset="-128"/>
              </a:rPr>
              <a:t>điều</a:t>
            </a:r>
            <a:r>
              <a:rPr lang="en-US" sz="3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err="1">
                <a:latin typeface="Arial Unicode MS" panose="020B0604020202020204" pitchFamily="34" charset="-128"/>
                <a:ea typeface="Arial Unicode MS" panose="020B0604020202020204" pitchFamily="34" charset="-128"/>
                <a:cs typeface="Arial Unicode MS" panose="020B0604020202020204" pitchFamily="34" charset="-128"/>
              </a:rPr>
              <a:t>kiện</a:t>
            </a:r>
            <a:r>
              <a:rPr lang="en-US" sz="3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err="1">
                <a:latin typeface="Arial Unicode MS" panose="020B0604020202020204" pitchFamily="34" charset="-128"/>
                <a:ea typeface="Arial Unicode MS" panose="020B0604020202020204" pitchFamily="34" charset="-128"/>
                <a:cs typeface="Arial Unicode MS" panose="020B0604020202020204" pitchFamily="34" charset="-128"/>
              </a:rPr>
              <a:t>xã</a:t>
            </a:r>
            <a:r>
              <a:rPr lang="en-US" sz="3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err="1">
                <a:latin typeface="Arial Unicode MS" panose="020B0604020202020204" pitchFamily="34" charset="-128"/>
                <a:ea typeface="Arial Unicode MS" panose="020B0604020202020204" pitchFamily="34" charset="-128"/>
                <a:cs typeface="Arial Unicode MS" panose="020B0604020202020204" pitchFamily="34" charset="-128"/>
              </a:rPr>
              <a:t>hội</a:t>
            </a:r>
            <a:r>
              <a:rPr lang="en-US" sz="3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err="1">
                <a:latin typeface="Arial Unicode MS" panose="020B0604020202020204" pitchFamily="34" charset="-128"/>
                <a:ea typeface="Arial Unicode MS" panose="020B0604020202020204" pitchFamily="34" charset="-128"/>
                <a:cs typeface="Arial Unicode MS" panose="020B0604020202020204" pitchFamily="34" charset="-128"/>
              </a:rPr>
              <a:t>muốn</a:t>
            </a:r>
            <a:r>
              <a:rPr lang="en-US" sz="3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err="1">
                <a:latin typeface="Arial Unicode MS" panose="020B0604020202020204" pitchFamily="34" charset="-128"/>
                <a:ea typeface="Arial Unicode MS" panose="020B0604020202020204" pitchFamily="34" charset="-128"/>
                <a:cs typeface="Arial Unicode MS" panose="020B0604020202020204" pitchFamily="34" charset="-128"/>
              </a:rPr>
              <a:t>bước</a:t>
            </a:r>
            <a:r>
              <a:rPr lang="en-US" sz="3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err="1">
                <a:latin typeface="Arial Unicode MS" panose="020B0604020202020204" pitchFamily="34" charset="-128"/>
                <a:ea typeface="Arial Unicode MS" panose="020B0604020202020204" pitchFamily="34" charset="-128"/>
                <a:cs typeface="Arial Unicode MS" panose="020B0604020202020204" pitchFamily="34" charset="-128"/>
              </a:rPr>
              <a:t>theo</a:t>
            </a:r>
            <a:r>
              <a:rPr lang="en-US" sz="3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err="1">
                <a:latin typeface="Arial Unicode MS" panose="020B0604020202020204" pitchFamily="34" charset="-128"/>
                <a:ea typeface="Arial Unicode MS" panose="020B0604020202020204" pitchFamily="34" charset="-128"/>
                <a:cs typeface="Arial Unicode MS" panose="020B0604020202020204" pitchFamily="34" charset="-128"/>
              </a:rPr>
              <a:t>sát</a:t>
            </a:r>
            <a:r>
              <a:rPr lang="en-US" sz="3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err="1">
                <a:latin typeface="Arial Unicode MS" panose="020B0604020202020204" pitchFamily="34" charset="-128"/>
                <a:ea typeface="Arial Unicode MS" panose="020B0604020202020204" pitchFamily="34" charset="-128"/>
                <a:cs typeface="Arial Unicode MS" panose="020B0604020202020204" pitchFamily="34" charset="-128"/>
              </a:rPr>
              <a:t>Đức</a:t>
            </a:r>
            <a:r>
              <a:rPr lang="en-US" sz="3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err="1">
                <a:latin typeface="Arial Unicode MS" panose="020B0604020202020204" pitchFamily="34" charset="-128"/>
                <a:ea typeface="Arial Unicode MS" panose="020B0604020202020204" pitchFamily="34" charset="-128"/>
                <a:cs typeface="Arial Unicode MS" panose="020B0604020202020204" pitchFamily="34" charset="-128"/>
              </a:rPr>
              <a:t>Giêsu</a:t>
            </a:r>
            <a:r>
              <a:rPr lang="en-US" sz="3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err="1">
                <a:latin typeface="Arial Unicode MS" panose="020B0604020202020204" pitchFamily="34" charset="-128"/>
                <a:ea typeface="Arial Unicode MS" panose="020B0604020202020204" pitchFamily="34" charset="-128"/>
                <a:cs typeface="Arial Unicode MS" panose="020B0604020202020204" pitchFamily="34" charset="-128"/>
              </a:rPr>
              <a:t>Kitô</a:t>
            </a:r>
            <a:r>
              <a:rPr lang="en-US" sz="3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err="1">
                <a:latin typeface="Arial Unicode MS" panose="020B0604020202020204" pitchFamily="34" charset="-128"/>
                <a:ea typeface="Arial Unicode MS" panose="020B0604020202020204" pitchFamily="34" charset="-128"/>
                <a:cs typeface="Arial Unicode MS" panose="020B0604020202020204" pitchFamily="34" charset="-128"/>
              </a:rPr>
              <a:t>hơn</a:t>
            </a:r>
            <a:r>
              <a:rPr lang="en-US" sz="3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err="1">
                <a:latin typeface="Arial Unicode MS" panose="020B0604020202020204" pitchFamily="34" charset="-128"/>
                <a:ea typeface="Arial Unicode MS" panose="020B0604020202020204" pitchFamily="34" charset="-128"/>
                <a:cs typeface="Arial Unicode MS" panose="020B0604020202020204" pitchFamily="34" charset="-128"/>
              </a:rPr>
              <a:t>và</a:t>
            </a:r>
            <a:r>
              <a:rPr lang="en-US" sz="3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err="1">
                <a:latin typeface="Arial Unicode MS" panose="020B0604020202020204" pitchFamily="34" charset="-128"/>
                <a:ea typeface="Arial Unicode MS" panose="020B0604020202020204" pitchFamily="34" charset="-128"/>
                <a:cs typeface="Arial Unicode MS" panose="020B0604020202020204" pitchFamily="34" charset="-128"/>
              </a:rPr>
              <a:t>lao</a:t>
            </a:r>
            <a:r>
              <a:rPr lang="en-US" sz="3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err="1">
                <a:latin typeface="Arial Unicode MS" panose="020B0604020202020204" pitchFamily="34" charset="-128"/>
                <a:ea typeface="Arial Unicode MS" panose="020B0604020202020204" pitchFamily="34" charset="-128"/>
                <a:cs typeface="Arial Unicode MS" panose="020B0604020202020204" pitchFamily="34" charset="-128"/>
              </a:rPr>
              <a:t>tác</a:t>
            </a:r>
            <a:r>
              <a:rPr lang="en-US" sz="3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err="1">
                <a:latin typeface="Arial Unicode MS" panose="020B0604020202020204" pitchFamily="34" charset="-128"/>
                <a:ea typeface="Arial Unicode MS" panose="020B0604020202020204" pitchFamily="34" charset="-128"/>
                <a:cs typeface="Arial Unicode MS" panose="020B0604020202020204" pitchFamily="34" charset="-128"/>
              </a:rPr>
              <a:t>với</a:t>
            </a:r>
            <a:r>
              <a:rPr lang="en-US" sz="3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err="1">
                <a:latin typeface="Arial Unicode MS" panose="020B0604020202020204" pitchFamily="34" charset="-128"/>
                <a:ea typeface="Arial Unicode MS" panose="020B0604020202020204" pitchFamily="34" charset="-128"/>
                <a:cs typeface="Arial Unicode MS" panose="020B0604020202020204" pitchFamily="34" charset="-128"/>
              </a:rPr>
              <a:t>Người</a:t>
            </a:r>
            <a:r>
              <a:rPr lang="en-US" sz="3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err="1">
                <a:latin typeface="Arial Unicode MS" panose="020B0604020202020204" pitchFamily="34" charset="-128"/>
                <a:ea typeface="Arial Unicode MS" panose="020B0604020202020204" pitchFamily="34" charset="-128"/>
                <a:cs typeface="Arial Unicode MS" panose="020B0604020202020204" pitchFamily="34" charset="-128"/>
              </a:rPr>
              <a:t>hầu</a:t>
            </a:r>
            <a:r>
              <a:rPr lang="en-US" sz="3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err="1">
                <a:latin typeface="Arial Unicode MS" panose="020B0604020202020204" pitchFamily="34" charset="-128"/>
                <a:ea typeface="Arial Unicode MS" panose="020B0604020202020204" pitchFamily="34" charset="-128"/>
                <a:cs typeface="Arial Unicode MS" panose="020B0604020202020204" pitchFamily="34" charset="-128"/>
              </a:rPr>
              <a:t>xây</a:t>
            </a:r>
            <a:r>
              <a:rPr lang="en-US" sz="3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err="1">
                <a:latin typeface="Arial Unicode MS" panose="020B0604020202020204" pitchFamily="34" charset="-128"/>
                <a:ea typeface="Arial Unicode MS" panose="020B0604020202020204" pitchFamily="34" charset="-128"/>
                <a:cs typeface="Arial Unicode MS" panose="020B0604020202020204" pitchFamily="34" charset="-128"/>
              </a:rPr>
              <a:t>dựng</a:t>
            </a:r>
            <a:r>
              <a:rPr lang="en-US" sz="3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err="1">
                <a:latin typeface="Arial Unicode MS" panose="020B0604020202020204" pitchFamily="34" charset="-128"/>
                <a:ea typeface="Arial Unicode MS" panose="020B0604020202020204" pitchFamily="34" charset="-128"/>
                <a:cs typeface="Arial Unicode MS" panose="020B0604020202020204" pitchFamily="34" charset="-128"/>
              </a:rPr>
              <a:t>Vương</a:t>
            </a:r>
            <a:r>
              <a:rPr lang="en-US" sz="3200" dirty="0">
                <a:latin typeface="Arial Unicode MS" panose="020B0604020202020204" pitchFamily="34" charset="-128"/>
                <a:ea typeface="Arial Unicode MS" panose="020B0604020202020204" pitchFamily="34" charset="-128"/>
                <a:cs typeface="Arial Unicode MS" panose="020B0604020202020204" pitchFamily="34" charset="-128"/>
              </a:rPr>
              <a:t> Quốc </a:t>
            </a:r>
            <a:r>
              <a:rPr lang="en-US" sz="3200" dirty="0" err="1">
                <a:latin typeface="Arial Unicode MS" panose="020B0604020202020204" pitchFamily="34" charset="-128"/>
                <a:ea typeface="Arial Unicode MS" panose="020B0604020202020204" pitchFamily="34" charset="-128"/>
                <a:cs typeface="Arial Unicode MS" panose="020B0604020202020204" pitchFamily="34" charset="-128"/>
              </a:rPr>
              <a:t>của</a:t>
            </a:r>
            <a:r>
              <a:rPr lang="en-US" sz="3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err="1">
                <a:latin typeface="Arial Unicode MS" panose="020B0604020202020204" pitchFamily="34" charset="-128"/>
                <a:ea typeface="Arial Unicode MS" panose="020B0604020202020204" pitchFamily="34" charset="-128"/>
                <a:cs typeface="Arial Unicode MS" panose="020B0604020202020204" pitchFamily="34" charset="-128"/>
              </a:rPr>
              <a:t>Thiên</a:t>
            </a:r>
            <a:r>
              <a:rPr lang="en-US" sz="3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err="1">
                <a:latin typeface="Arial Unicode MS" panose="020B0604020202020204" pitchFamily="34" charset="-128"/>
                <a:ea typeface="Arial Unicode MS" panose="020B0604020202020204" pitchFamily="34" charset="-128"/>
                <a:cs typeface="Arial Unicode MS" panose="020B0604020202020204" pitchFamily="34" charset="-128"/>
              </a:rPr>
              <a:t>Chúa</a:t>
            </a:r>
            <a:r>
              <a:rPr lang="en-US" sz="3200" dirty="0">
                <a:latin typeface="Arial Unicode MS" panose="020B0604020202020204" pitchFamily="34" charset="-128"/>
                <a:ea typeface="Arial Unicode MS" panose="020B0604020202020204" pitchFamily="34" charset="-128"/>
                <a:cs typeface="Arial Unicode MS" panose="020B0604020202020204" pitchFamily="34" charset="-128"/>
              </a:rPr>
              <a:t>.(GP4)</a:t>
            </a:r>
          </a:p>
          <a:p>
            <a:r>
              <a:rPr lang="en-GB" sz="32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Our Community is made up of Christians: men and women, adults and youth, of all social conditions </a:t>
            </a:r>
            <a:br>
              <a:rPr lang="en-GB" sz="32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GB" sz="32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who want to follow Jesus Christ more closely and work with him for the building of the Kingdom (GP4)</a:t>
            </a:r>
          </a:p>
          <a:p>
            <a:pPr marL="0" indent="0">
              <a:buNone/>
            </a:pPr>
            <a:endParaRPr lang="en-US" dirty="0"/>
          </a:p>
        </p:txBody>
      </p:sp>
    </p:spTree>
    <p:extLst>
      <p:ext uri="{BB962C8B-B14F-4D97-AF65-F5344CB8AC3E}">
        <p14:creationId xmlns:p14="http://schemas.microsoft.com/office/powerpoint/2010/main" val="52910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C00000"/>
                </a:solidFill>
              </a:rPr>
              <a:t>An Invitation…</a:t>
            </a:r>
          </a:p>
        </p:txBody>
      </p:sp>
      <p:pic>
        <p:nvPicPr>
          <p:cNvPr id="5" name="Content Placeholder 4"/>
          <p:cNvPicPr>
            <a:picLocks noGrp="1" noChangeAspect="1"/>
          </p:cNvPicPr>
          <p:nvPr>
            <p:ph sz="half" idx="1"/>
          </p:nvPr>
        </p:nvPicPr>
        <p:blipFill>
          <a:blip r:embed="rId3"/>
          <a:stretch>
            <a:fillRect/>
          </a:stretch>
        </p:blipFill>
        <p:spPr>
          <a:xfrm>
            <a:off x="1276493" y="2209800"/>
            <a:ext cx="2225244" cy="3377046"/>
          </a:xfrm>
          <a:prstGeom prst="rect">
            <a:avLst/>
          </a:prstGeom>
        </p:spPr>
      </p:pic>
      <p:sp>
        <p:nvSpPr>
          <p:cNvPr id="4" name="Content Placeholder 3"/>
          <p:cNvSpPr>
            <a:spLocks noGrp="1"/>
          </p:cNvSpPr>
          <p:nvPr>
            <p:ph sz="half" idx="2"/>
          </p:nvPr>
        </p:nvSpPr>
        <p:spPr>
          <a:xfrm>
            <a:off x="3626427" y="2327562"/>
            <a:ext cx="7876598" cy="3373583"/>
          </a:xfrm>
        </p:spPr>
        <p:txBody>
          <a:bodyPr>
            <a:normAutofit fontScale="77500" lnSpcReduction="20000"/>
          </a:bodyPr>
          <a:lstStyle/>
          <a:p>
            <a:r>
              <a:rPr lang="en-US" sz="2800" dirty="0"/>
              <a:t>I invite all Christians, everywhere, at this very moment , to a renewed personal encounter with Jesus Christ, </a:t>
            </a:r>
            <a:r>
              <a:rPr lang="en-US" sz="2800" b="1" dirty="0">
                <a:solidFill>
                  <a:srgbClr val="C00000"/>
                </a:solidFill>
              </a:rPr>
              <a:t>or at least an openness to letting him encounter them.</a:t>
            </a:r>
            <a:r>
              <a:rPr lang="en-US" sz="2800" dirty="0"/>
              <a:t> EG3#</a:t>
            </a:r>
          </a:p>
          <a:p>
            <a:endParaRPr lang="en-US" sz="2800" dirty="0"/>
          </a:p>
          <a:p>
            <a:r>
              <a:rPr lang="en-US" sz="2800" dirty="0"/>
              <a:t>I never tire of repeating the words of Benedict XVI which take us to the very heart of the Gospel: “Being a Christian is not the result of an ethical choice or a lofty idea, but the encounter with an event, a person, which gives life a new horizon and a decisive direction.</a:t>
            </a:r>
          </a:p>
          <a:p>
            <a:endParaRPr lang="en-US" sz="2800" dirty="0"/>
          </a:p>
        </p:txBody>
      </p:sp>
    </p:spTree>
    <p:extLst>
      <p:ext uri="{BB962C8B-B14F-4D97-AF65-F5344CB8AC3E}">
        <p14:creationId xmlns:p14="http://schemas.microsoft.com/office/powerpoint/2010/main" val="175392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C00000"/>
                </a:solidFill>
              </a:rPr>
              <a:t>A challenge…</a:t>
            </a:r>
            <a:r>
              <a:rPr lang="en-US" i="1" dirty="0"/>
              <a:t> by St. Mother Teresa</a:t>
            </a:r>
            <a:endParaRPr lang="en-US" b="1" i="1" dirty="0">
              <a:solidFill>
                <a:srgbClr val="C00000"/>
              </a:solidFill>
            </a:endParaRPr>
          </a:p>
        </p:txBody>
      </p:sp>
      <p:sp>
        <p:nvSpPr>
          <p:cNvPr id="4" name="Content Placeholder 3"/>
          <p:cNvSpPr>
            <a:spLocks noGrp="1"/>
          </p:cNvSpPr>
          <p:nvPr>
            <p:ph sz="half" idx="2"/>
          </p:nvPr>
        </p:nvSpPr>
        <p:spPr>
          <a:xfrm>
            <a:off x="3644450" y="1576252"/>
            <a:ext cx="6945779" cy="4571999"/>
          </a:xfrm>
        </p:spPr>
        <p:txBody>
          <a:bodyPr>
            <a:normAutofit fontScale="92500"/>
          </a:bodyPr>
          <a:lstStyle/>
          <a:p>
            <a:r>
              <a:rPr lang="en-US" sz="3200" i="1" dirty="0"/>
              <a:t>'All of us must be saints in this world. Holiness is a duty for you and me. So let's be saints and so give glory to the Father.‘</a:t>
            </a:r>
          </a:p>
          <a:p>
            <a:r>
              <a:rPr lang="en-US" sz="3200" i="1" dirty="0"/>
              <a:t>‘T</a:t>
            </a:r>
            <a:r>
              <a:rPr lang="vi-VN" sz="3200" i="1" dirty="0"/>
              <a:t>ất cả chúng phải nên thánh trong thế giới hôm nay, nên thánh là bổn phận của tôi và của bạn.  Vậy chúng ta hãy cùng nhau nên thánh và như thế làm vinh hiển cho Chúa Cha’</a:t>
            </a:r>
            <a:endParaRPr lang="en-US" sz="4000" dirty="0"/>
          </a:p>
        </p:txBody>
      </p:sp>
      <p:pic>
        <p:nvPicPr>
          <p:cNvPr id="3" name="Picture 2"/>
          <p:cNvPicPr>
            <a:picLocks noChangeAspect="1"/>
          </p:cNvPicPr>
          <p:nvPr/>
        </p:nvPicPr>
        <p:blipFill>
          <a:blip r:embed="rId3"/>
          <a:stretch>
            <a:fillRect/>
          </a:stretch>
        </p:blipFill>
        <p:spPr>
          <a:xfrm>
            <a:off x="477037" y="1576252"/>
            <a:ext cx="3089036" cy="4275909"/>
          </a:xfrm>
          <a:prstGeom prst="rect">
            <a:avLst/>
          </a:prstGeom>
        </p:spPr>
      </p:pic>
    </p:spTree>
    <p:extLst>
      <p:ext uri="{BB962C8B-B14F-4D97-AF65-F5344CB8AC3E}">
        <p14:creationId xmlns:p14="http://schemas.microsoft.com/office/powerpoint/2010/main" val="3202985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a:solidFill>
                  <a:srgbClr val="002060"/>
                </a:solidFill>
              </a:rPr>
              <a:t>Ơn</a:t>
            </a:r>
            <a:r>
              <a:rPr lang="en-US" sz="3200" dirty="0">
                <a:solidFill>
                  <a:srgbClr val="002060"/>
                </a:solidFill>
              </a:rPr>
              <a:t> </a:t>
            </a:r>
            <a:r>
              <a:rPr lang="en-US" sz="3200" dirty="0" err="1">
                <a:solidFill>
                  <a:srgbClr val="002060"/>
                </a:solidFill>
              </a:rPr>
              <a:t>Gọi</a:t>
            </a:r>
            <a:r>
              <a:rPr lang="en-US" sz="3200" dirty="0">
                <a:solidFill>
                  <a:srgbClr val="002060"/>
                </a:solidFill>
              </a:rPr>
              <a:t> Ki-</a:t>
            </a:r>
            <a:r>
              <a:rPr lang="en-US" sz="3200" dirty="0" err="1">
                <a:solidFill>
                  <a:srgbClr val="002060"/>
                </a:solidFill>
              </a:rPr>
              <a:t>tô</a:t>
            </a:r>
            <a:r>
              <a:rPr lang="en-US" sz="3200" dirty="0">
                <a:solidFill>
                  <a:srgbClr val="002060"/>
                </a:solidFill>
              </a:rPr>
              <a:t>-</a:t>
            </a:r>
            <a:r>
              <a:rPr lang="en-US" sz="3200" dirty="0" err="1">
                <a:solidFill>
                  <a:srgbClr val="002060"/>
                </a:solidFill>
              </a:rPr>
              <a:t>hữu</a:t>
            </a:r>
            <a:r>
              <a:rPr lang="en-US" sz="3200" dirty="0">
                <a:solidFill>
                  <a:srgbClr val="002060"/>
                </a:solidFill>
              </a:rPr>
              <a:t> Christian Vocation</a:t>
            </a:r>
          </a:p>
        </p:txBody>
      </p:sp>
      <p:sp>
        <p:nvSpPr>
          <p:cNvPr id="3" name="Content Placeholder 2"/>
          <p:cNvSpPr>
            <a:spLocks noGrp="1"/>
          </p:cNvSpPr>
          <p:nvPr>
            <p:ph idx="1"/>
          </p:nvPr>
        </p:nvSpPr>
        <p:spPr>
          <a:xfrm>
            <a:off x="4760461" y="513184"/>
            <a:ext cx="5055344" cy="5528177"/>
          </a:xfrm>
        </p:spPr>
        <p:txBody>
          <a:bodyPr>
            <a:normAutofit/>
          </a:bodyPr>
          <a:lstStyle/>
          <a:p>
            <a:endParaRPr lang="en-US" dirty="0"/>
          </a:p>
          <a:p>
            <a:r>
              <a:rPr lang="vi-VN" dirty="0"/>
              <a:t> Ơn gọi Ki-tô hữu là lời mời gọi hãy sắp xếp lại cuộc sống của mình để đặt Chúa Giê-su làm tâm điểm. Trong ơn gọi Ki-tô hữu, chúng ta được hứng khởi để chọn một lối sống mới, được sức mạnh để bền vững trong sứ mệnh và niềm vui để loan báo Tin Mừng cho người nghèo, để mến yêu và để tha thứ. </a:t>
            </a:r>
            <a:endParaRPr lang="en-US" dirty="0"/>
          </a:p>
          <a:p>
            <a:endParaRPr lang="en-US" dirty="0"/>
          </a:p>
          <a:p>
            <a:r>
              <a:rPr lang="en-US" dirty="0"/>
              <a:t> </a:t>
            </a:r>
            <a:r>
              <a:rPr lang="en-US" dirty="0">
                <a:solidFill>
                  <a:srgbClr val="002060"/>
                </a:solidFill>
              </a:rPr>
              <a:t>The Christian vocation is an invitation to reorder all one's life by placing Jesus at its </a:t>
            </a:r>
            <a:r>
              <a:rPr lang="en-US" dirty="0" err="1">
                <a:solidFill>
                  <a:srgbClr val="002060"/>
                </a:solidFill>
              </a:rPr>
              <a:t>centre</a:t>
            </a:r>
            <a:r>
              <a:rPr lang="en-US" dirty="0">
                <a:solidFill>
                  <a:srgbClr val="002060"/>
                </a:solidFill>
              </a:rPr>
              <a:t>. In the Christian vocation, we find the inspiration to choose a new lifestyle, the strength to persevere and the joy to announce the Good News to the poor, to love and to pardon. </a:t>
            </a:r>
          </a:p>
          <a:p>
            <a:endParaRPr lang="en-US" dirty="0"/>
          </a:p>
        </p:txBody>
      </p:sp>
      <p:sp>
        <p:nvSpPr>
          <p:cNvPr id="4" name="Text Placeholder 3"/>
          <p:cNvSpPr>
            <a:spLocks noGrp="1"/>
          </p:cNvSpPr>
          <p:nvPr>
            <p:ph type="body" sz="half" idx="2"/>
          </p:nvPr>
        </p:nvSpPr>
        <p:spPr/>
        <p:txBody>
          <a:bodyPr/>
          <a:lstStyle/>
          <a:p>
            <a:endParaRPr lang="en-US" dirty="0"/>
          </a:p>
          <a:p>
            <a:r>
              <a:rPr lang="en-US" sz="2800" dirty="0"/>
              <a:t> CLC Charism 12</a:t>
            </a:r>
          </a:p>
        </p:txBody>
      </p:sp>
    </p:spTree>
    <p:extLst>
      <p:ext uri="{BB962C8B-B14F-4D97-AF65-F5344CB8AC3E}">
        <p14:creationId xmlns:p14="http://schemas.microsoft.com/office/powerpoint/2010/main" val="1733917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78504" y="1828800"/>
            <a:ext cx="8009103" cy="4424058"/>
          </a:xfrm>
        </p:spPr>
        <p:txBody>
          <a:bodyPr/>
          <a:lstStyle/>
          <a:p>
            <a:pPr algn="l"/>
            <a:br>
              <a:rPr lang="en-US" dirty="0"/>
            </a:br>
            <a:br>
              <a:rPr lang="en-US" sz="4800" dirty="0"/>
            </a:br>
            <a:r>
              <a:rPr lang="en-US" sz="3600" dirty="0">
                <a:solidFill>
                  <a:schemeClr val="tx1"/>
                </a:solidFill>
              </a:rPr>
              <a:t>Nhờ </a:t>
            </a:r>
            <a:r>
              <a:rPr lang="en-US" sz="3600" dirty="0" err="1">
                <a:solidFill>
                  <a:schemeClr val="tx1"/>
                </a:solidFill>
              </a:rPr>
              <a:t>bí</a:t>
            </a:r>
            <a:r>
              <a:rPr lang="en-US" sz="3600" dirty="0">
                <a:solidFill>
                  <a:schemeClr val="tx1"/>
                </a:solidFill>
              </a:rPr>
              <a:t> </a:t>
            </a:r>
            <a:r>
              <a:rPr lang="en-US" sz="3600" dirty="0" err="1">
                <a:solidFill>
                  <a:schemeClr val="tx1"/>
                </a:solidFill>
              </a:rPr>
              <a:t>tích</a:t>
            </a:r>
            <a:r>
              <a:rPr lang="en-US" sz="3600" dirty="0">
                <a:solidFill>
                  <a:schemeClr val="tx1"/>
                </a:solidFill>
              </a:rPr>
              <a:t> </a:t>
            </a:r>
            <a:r>
              <a:rPr lang="en-US" sz="3600" dirty="0" err="1">
                <a:solidFill>
                  <a:schemeClr val="tx1"/>
                </a:solidFill>
              </a:rPr>
              <a:t>rửa</a:t>
            </a:r>
            <a:r>
              <a:rPr lang="en-US" sz="3600" dirty="0">
                <a:solidFill>
                  <a:schemeClr val="tx1"/>
                </a:solidFill>
              </a:rPr>
              <a:t> </a:t>
            </a:r>
            <a:r>
              <a:rPr lang="en-US" sz="3600" dirty="0" err="1">
                <a:solidFill>
                  <a:schemeClr val="tx1"/>
                </a:solidFill>
              </a:rPr>
              <a:t>tội</a:t>
            </a:r>
            <a:r>
              <a:rPr lang="en-US" sz="3600" dirty="0">
                <a:solidFill>
                  <a:schemeClr val="tx1"/>
                </a:solidFill>
              </a:rPr>
              <a:t>,[</a:t>
            </a:r>
            <a:r>
              <a:rPr lang="en-US" sz="3600" dirty="0" err="1">
                <a:solidFill>
                  <a:schemeClr val="tx1"/>
                </a:solidFill>
              </a:rPr>
              <a:t>chúng</a:t>
            </a:r>
            <a:r>
              <a:rPr lang="en-US" sz="3600" dirty="0">
                <a:solidFill>
                  <a:schemeClr val="tx1"/>
                </a:solidFill>
              </a:rPr>
              <a:t> ta] </a:t>
            </a:r>
            <a:r>
              <a:rPr lang="en-US" sz="3600" dirty="0" err="1">
                <a:solidFill>
                  <a:schemeClr val="tx1"/>
                </a:solidFill>
              </a:rPr>
              <a:t>tham</a:t>
            </a:r>
            <a:r>
              <a:rPr lang="en-US" sz="3600" dirty="0">
                <a:solidFill>
                  <a:schemeClr val="tx1"/>
                </a:solidFill>
              </a:rPr>
              <a:t> </a:t>
            </a:r>
            <a:r>
              <a:rPr lang="en-US" sz="3600" dirty="0" err="1">
                <a:solidFill>
                  <a:schemeClr val="tx1"/>
                </a:solidFill>
              </a:rPr>
              <a:t>dự</a:t>
            </a:r>
            <a:r>
              <a:rPr lang="en-US" sz="3600" dirty="0">
                <a:solidFill>
                  <a:schemeClr val="tx1"/>
                </a:solidFill>
              </a:rPr>
              <a:t> </a:t>
            </a:r>
            <a:r>
              <a:rPr lang="en-US" sz="3600" dirty="0" err="1">
                <a:solidFill>
                  <a:schemeClr val="tx1"/>
                </a:solidFill>
              </a:rPr>
              <a:t>vào</a:t>
            </a:r>
            <a:r>
              <a:rPr lang="en-US" sz="3600" dirty="0">
                <a:solidFill>
                  <a:schemeClr val="tx1"/>
                </a:solidFill>
              </a:rPr>
              <a:t> sứ </a:t>
            </a:r>
            <a:r>
              <a:rPr lang="en-US" sz="3600" dirty="0" err="1">
                <a:solidFill>
                  <a:schemeClr val="tx1"/>
                </a:solidFill>
              </a:rPr>
              <a:t>vụ</a:t>
            </a:r>
            <a:r>
              <a:rPr lang="en-US" sz="3600" dirty="0">
                <a:solidFill>
                  <a:schemeClr val="tx1"/>
                </a:solidFill>
              </a:rPr>
              <a:t> </a:t>
            </a:r>
            <a:r>
              <a:rPr lang="en-US" sz="3600" dirty="0" err="1">
                <a:solidFill>
                  <a:srgbClr val="FF0000"/>
                </a:solidFill>
              </a:rPr>
              <a:t>Tư</a:t>
            </a:r>
            <a:r>
              <a:rPr lang="en-US" sz="3600" dirty="0">
                <a:solidFill>
                  <a:srgbClr val="FF0000"/>
                </a:solidFill>
              </a:rPr>
              <a:t> </a:t>
            </a:r>
            <a:r>
              <a:rPr lang="en-US" sz="3600" dirty="0" err="1">
                <a:solidFill>
                  <a:srgbClr val="FF0000"/>
                </a:solidFill>
              </a:rPr>
              <a:t>Tế</a:t>
            </a:r>
            <a:r>
              <a:rPr lang="en-US" sz="3600" dirty="0">
                <a:solidFill>
                  <a:srgbClr val="FF0000"/>
                </a:solidFill>
              </a:rPr>
              <a:t> </a:t>
            </a:r>
            <a:r>
              <a:rPr lang="en-US" sz="3600" dirty="0" err="1">
                <a:solidFill>
                  <a:schemeClr val="tx1"/>
                </a:solidFill>
              </a:rPr>
              <a:t>của</a:t>
            </a:r>
            <a:r>
              <a:rPr lang="en-US" sz="3600" dirty="0">
                <a:solidFill>
                  <a:schemeClr val="tx1"/>
                </a:solidFill>
              </a:rPr>
              <a:t> </a:t>
            </a:r>
            <a:r>
              <a:rPr lang="en-US" sz="3600" dirty="0" err="1">
                <a:solidFill>
                  <a:schemeClr val="tx1"/>
                </a:solidFill>
              </a:rPr>
              <a:t>Đức</a:t>
            </a:r>
            <a:r>
              <a:rPr lang="en-US" sz="3600" dirty="0">
                <a:solidFill>
                  <a:schemeClr val="tx1"/>
                </a:solidFill>
              </a:rPr>
              <a:t> </a:t>
            </a:r>
            <a:r>
              <a:rPr lang="en-US" sz="3600" dirty="0" err="1">
                <a:solidFill>
                  <a:schemeClr val="tx1"/>
                </a:solidFill>
              </a:rPr>
              <a:t>Kitô</a:t>
            </a:r>
            <a:r>
              <a:rPr lang="en-US" sz="3600" dirty="0">
                <a:solidFill>
                  <a:schemeClr val="tx1"/>
                </a:solidFill>
              </a:rPr>
              <a:t>, </a:t>
            </a:r>
            <a:r>
              <a:rPr lang="en-US" sz="3600" dirty="0" err="1">
                <a:solidFill>
                  <a:schemeClr val="tx1"/>
                </a:solidFill>
              </a:rPr>
              <a:t>vào</a:t>
            </a:r>
            <a:r>
              <a:rPr lang="en-US" sz="3600" dirty="0">
                <a:solidFill>
                  <a:schemeClr val="tx1"/>
                </a:solidFill>
              </a:rPr>
              <a:t> sứ </a:t>
            </a:r>
            <a:r>
              <a:rPr lang="en-US" sz="3600" dirty="0" err="1">
                <a:solidFill>
                  <a:schemeClr val="tx1"/>
                </a:solidFill>
              </a:rPr>
              <a:t>mạng</a:t>
            </a:r>
            <a:r>
              <a:rPr lang="en-US" sz="3600" dirty="0">
                <a:solidFill>
                  <a:schemeClr val="tx1"/>
                </a:solidFill>
              </a:rPr>
              <a:t> </a:t>
            </a:r>
            <a:r>
              <a:rPr lang="en-US" sz="3600" dirty="0" err="1">
                <a:solidFill>
                  <a:srgbClr val="FF0000"/>
                </a:solidFill>
              </a:rPr>
              <a:t>Ngôn</a:t>
            </a:r>
            <a:r>
              <a:rPr lang="en-US" sz="3600" dirty="0">
                <a:solidFill>
                  <a:srgbClr val="FF0000"/>
                </a:solidFill>
              </a:rPr>
              <a:t> Sứ </a:t>
            </a:r>
            <a:r>
              <a:rPr lang="en-US" sz="3600" dirty="0" err="1">
                <a:solidFill>
                  <a:schemeClr val="tx1"/>
                </a:solidFill>
              </a:rPr>
              <a:t>và</a:t>
            </a:r>
            <a:r>
              <a:rPr lang="en-US" sz="3600" dirty="0">
                <a:solidFill>
                  <a:schemeClr val="tx1"/>
                </a:solidFill>
              </a:rPr>
              <a:t> </a:t>
            </a:r>
            <a:r>
              <a:rPr lang="en-US" sz="3600" dirty="0" err="1">
                <a:solidFill>
                  <a:srgbClr val="FF0000"/>
                </a:solidFill>
              </a:rPr>
              <a:t>Vương</a:t>
            </a:r>
            <a:r>
              <a:rPr lang="en-US" sz="3600" dirty="0">
                <a:solidFill>
                  <a:srgbClr val="FF0000"/>
                </a:solidFill>
              </a:rPr>
              <a:t> </a:t>
            </a:r>
            <a:r>
              <a:rPr lang="en-US" sz="3600" dirty="0" err="1">
                <a:solidFill>
                  <a:srgbClr val="FF0000"/>
                </a:solidFill>
              </a:rPr>
              <a:t>Đế</a:t>
            </a:r>
            <a:r>
              <a:rPr lang="en-US" sz="3600" dirty="0">
                <a:solidFill>
                  <a:srgbClr val="FF0000"/>
                </a:solidFill>
              </a:rPr>
              <a:t> </a:t>
            </a:r>
            <a:r>
              <a:rPr lang="en-US" sz="3600" dirty="0" err="1">
                <a:solidFill>
                  <a:schemeClr val="tx1"/>
                </a:solidFill>
              </a:rPr>
              <a:t>của</a:t>
            </a:r>
            <a:r>
              <a:rPr lang="en-US" sz="3600" dirty="0">
                <a:solidFill>
                  <a:schemeClr val="tx1"/>
                </a:solidFill>
              </a:rPr>
              <a:t> </a:t>
            </a:r>
            <a:r>
              <a:rPr lang="en-US" sz="3600" dirty="0" err="1">
                <a:solidFill>
                  <a:schemeClr val="tx1"/>
                </a:solidFill>
              </a:rPr>
              <a:t>Người</a:t>
            </a:r>
            <a:br>
              <a:rPr lang="en-US" sz="3600" dirty="0"/>
            </a:br>
            <a:br>
              <a:rPr lang="en-US" sz="3600" dirty="0"/>
            </a:br>
            <a:r>
              <a:rPr lang="en-US" sz="3600" dirty="0">
                <a:solidFill>
                  <a:srgbClr val="0070C0"/>
                </a:solidFill>
              </a:rPr>
              <a:t>By Baptism [we] share in the </a:t>
            </a:r>
            <a:r>
              <a:rPr lang="en-US" sz="3600" dirty="0">
                <a:solidFill>
                  <a:srgbClr val="FF0000"/>
                </a:solidFill>
              </a:rPr>
              <a:t>priesthood</a:t>
            </a:r>
            <a:r>
              <a:rPr lang="en-US" sz="3600" dirty="0">
                <a:solidFill>
                  <a:srgbClr val="0070C0"/>
                </a:solidFill>
              </a:rPr>
              <a:t> of Christ, in his </a:t>
            </a:r>
            <a:r>
              <a:rPr lang="en-US" sz="3600" dirty="0">
                <a:solidFill>
                  <a:srgbClr val="FF0000"/>
                </a:solidFill>
              </a:rPr>
              <a:t>prophetic</a:t>
            </a:r>
            <a:r>
              <a:rPr lang="en-US" sz="3600" dirty="0"/>
              <a:t> </a:t>
            </a:r>
            <a:r>
              <a:rPr lang="en-US" sz="3600" dirty="0">
                <a:solidFill>
                  <a:srgbClr val="0070C0"/>
                </a:solidFill>
              </a:rPr>
              <a:t>and</a:t>
            </a:r>
            <a:r>
              <a:rPr lang="en-US" sz="3600" dirty="0"/>
              <a:t> </a:t>
            </a:r>
            <a:r>
              <a:rPr lang="en-US" sz="3600" dirty="0">
                <a:solidFill>
                  <a:srgbClr val="FF0000"/>
                </a:solidFill>
              </a:rPr>
              <a:t>royal mission</a:t>
            </a:r>
            <a:endParaRPr lang="en-US" sz="4400" dirty="0">
              <a:solidFill>
                <a:srgbClr val="FF0000"/>
              </a:solidFill>
            </a:endParaRPr>
          </a:p>
        </p:txBody>
      </p:sp>
      <p:sp>
        <p:nvSpPr>
          <p:cNvPr id="3" name="Subtitle 2"/>
          <p:cNvSpPr>
            <a:spLocks noGrp="1"/>
          </p:cNvSpPr>
          <p:nvPr>
            <p:ph type="subTitle" idx="1"/>
          </p:nvPr>
        </p:nvSpPr>
        <p:spPr>
          <a:xfrm>
            <a:off x="9545216" y="6252858"/>
            <a:ext cx="1333652" cy="371878"/>
          </a:xfrm>
        </p:spPr>
        <p:txBody>
          <a:bodyPr/>
          <a:lstStyle/>
          <a:p>
            <a:r>
              <a:rPr lang="en-US" dirty="0">
                <a:solidFill>
                  <a:schemeClr val="tx1"/>
                </a:solidFill>
              </a:rPr>
              <a:t>CCC 1268</a:t>
            </a:r>
          </a:p>
        </p:txBody>
      </p:sp>
      <p:sp>
        <p:nvSpPr>
          <p:cNvPr id="4" name="TextBox 3"/>
          <p:cNvSpPr txBox="1"/>
          <p:nvPr/>
        </p:nvSpPr>
        <p:spPr>
          <a:xfrm>
            <a:off x="681135" y="307910"/>
            <a:ext cx="9909110" cy="769441"/>
          </a:xfrm>
          <a:prstGeom prst="rect">
            <a:avLst/>
          </a:prstGeom>
          <a:noFill/>
        </p:spPr>
        <p:txBody>
          <a:bodyPr wrap="square" rtlCol="0">
            <a:spAutoFit/>
          </a:bodyPr>
          <a:lstStyle/>
          <a:p>
            <a:r>
              <a:rPr lang="en-US" sz="4400" dirty="0">
                <a:solidFill>
                  <a:srgbClr val="FF0000"/>
                </a:solidFill>
              </a:rPr>
              <a:t>Ơn </a:t>
            </a:r>
            <a:r>
              <a:rPr lang="en-US" sz="4400" dirty="0" err="1">
                <a:solidFill>
                  <a:srgbClr val="FF0000"/>
                </a:solidFill>
              </a:rPr>
              <a:t>Gọi</a:t>
            </a:r>
            <a:r>
              <a:rPr lang="en-US" sz="4400" dirty="0">
                <a:solidFill>
                  <a:srgbClr val="FF0000"/>
                </a:solidFill>
              </a:rPr>
              <a:t> </a:t>
            </a:r>
            <a:r>
              <a:rPr lang="en-US" sz="4400" dirty="0" err="1">
                <a:solidFill>
                  <a:srgbClr val="FF0000"/>
                </a:solidFill>
              </a:rPr>
              <a:t>Kitô</a:t>
            </a:r>
            <a:r>
              <a:rPr lang="en-US" sz="4400" dirty="0">
                <a:solidFill>
                  <a:srgbClr val="FF0000"/>
                </a:solidFill>
              </a:rPr>
              <a:t> </a:t>
            </a:r>
            <a:r>
              <a:rPr lang="en-US" sz="4400" dirty="0" err="1">
                <a:solidFill>
                  <a:srgbClr val="FF0000"/>
                </a:solidFill>
              </a:rPr>
              <a:t>Hữu</a:t>
            </a:r>
            <a:r>
              <a:rPr lang="en-US" sz="4400" dirty="0">
                <a:solidFill>
                  <a:srgbClr val="FF0000"/>
                </a:solidFill>
              </a:rPr>
              <a:t>- Christian Vocation</a:t>
            </a:r>
          </a:p>
        </p:txBody>
      </p:sp>
      <p:pic>
        <p:nvPicPr>
          <p:cNvPr id="5" name="Content Placeholder 4"/>
          <p:cNvPicPr>
            <a:picLocks noGrp="1" noChangeAspect="1"/>
          </p:cNvPicPr>
          <p:nvPr/>
        </p:nvPicPr>
        <p:blipFill>
          <a:blip r:embed="rId3">
            <a:extLst>
              <a:ext uri="{28A0092B-C50C-407E-A947-70E740481C1C}">
                <a14:useLocalDpi xmlns:a14="http://schemas.microsoft.com/office/drawing/2010/main" val="0"/>
              </a:ext>
            </a:extLst>
          </a:blip>
          <a:stretch>
            <a:fillRect/>
          </a:stretch>
        </p:blipFill>
        <p:spPr>
          <a:xfrm>
            <a:off x="340185" y="1043027"/>
            <a:ext cx="6318828" cy="3960393"/>
          </a:xfrm>
          <a:prstGeom prst="rect">
            <a:avLst/>
          </a:prstGeom>
        </p:spPr>
      </p:pic>
      <p:pic>
        <p:nvPicPr>
          <p:cNvPr id="2050" name="Picture 2" descr="http://www.ascensioncatholic.net/uploads/46c6d8c388eca5fb1879564046ba4f5f5e2c0d67/tvokwzf4v9c749xqqt1vfesqzf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9013" y="3023223"/>
            <a:ext cx="5321494" cy="3601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25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subTnLst>
                                    <p:set>
                                      <p:cBhvr override="childStyle">
                                        <p:cTn dur="1" fill="hold" display="0" masterRel="nextClick" afterEffect="1"/>
                                        <p:tgtEl>
                                          <p:spTgt spid="2050"/>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91634" y="514924"/>
            <a:ext cx="3854528" cy="1278466"/>
          </a:xfrm>
        </p:spPr>
        <p:txBody>
          <a:bodyPr>
            <a:normAutofit/>
          </a:bodyPr>
          <a:lstStyle/>
          <a:p>
            <a:r>
              <a:rPr lang="en-US" sz="3200" dirty="0">
                <a:solidFill>
                  <a:srgbClr val="FF0000"/>
                </a:solidFill>
              </a:rPr>
              <a:t>Sứ </a:t>
            </a:r>
            <a:r>
              <a:rPr lang="en-US" sz="3200" dirty="0" err="1">
                <a:solidFill>
                  <a:srgbClr val="FF0000"/>
                </a:solidFill>
              </a:rPr>
              <a:t>vụ</a:t>
            </a:r>
            <a:r>
              <a:rPr lang="en-US" sz="3200" dirty="0">
                <a:solidFill>
                  <a:srgbClr val="FF0000"/>
                </a:solidFill>
              </a:rPr>
              <a:t> </a:t>
            </a:r>
            <a:r>
              <a:rPr lang="en-US" sz="3200" dirty="0" err="1">
                <a:solidFill>
                  <a:srgbClr val="FF0000"/>
                </a:solidFill>
              </a:rPr>
              <a:t>Tư</a:t>
            </a:r>
            <a:r>
              <a:rPr lang="en-US" sz="3200" dirty="0">
                <a:solidFill>
                  <a:srgbClr val="FF0000"/>
                </a:solidFill>
              </a:rPr>
              <a:t> </a:t>
            </a:r>
            <a:r>
              <a:rPr lang="en-US" sz="3200" dirty="0" err="1">
                <a:solidFill>
                  <a:srgbClr val="FF0000"/>
                </a:solidFill>
              </a:rPr>
              <a:t>Tế</a:t>
            </a:r>
            <a:r>
              <a:rPr lang="en-US" sz="3200" dirty="0">
                <a:solidFill>
                  <a:srgbClr val="FF0000"/>
                </a:solidFill>
              </a:rPr>
              <a:t>  </a:t>
            </a:r>
            <a:r>
              <a:rPr lang="en-US" sz="3200" dirty="0"/>
              <a:t>- </a:t>
            </a:r>
            <a:r>
              <a:rPr lang="en-US" sz="3200" dirty="0">
                <a:solidFill>
                  <a:srgbClr val="FF0000"/>
                </a:solidFill>
              </a:rPr>
              <a:t>priestly mission</a:t>
            </a:r>
            <a:endParaRPr lang="en-US" sz="3200" dirty="0"/>
          </a:p>
        </p:txBody>
      </p:sp>
      <p:sp>
        <p:nvSpPr>
          <p:cNvPr id="5" name="Content Placeholder 4"/>
          <p:cNvSpPr>
            <a:spLocks noGrp="1"/>
          </p:cNvSpPr>
          <p:nvPr>
            <p:ph idx="1"/>
          </p:nvPr>
        </p:nvSpPr>
        <p:spPr>
          <a:xfrm>
            <a:off x="4760461" y="514924"/>
            <a:ext cx="4738102" cy="5526437"/>
          </a:xfrm>
        </p:spPr>
        <p:txBody>
          <a:bodyPr>
            <a:normAutofit fontScale="92500" lnSpcReduction="10000"/>
          </a:bodyPr>
          <a:lstStyle/>
          <a:p>
            <a:r>
              <a:rPr lang="en-US" dirty="0" err="1"/>
              <a:t>Là</a:t>
            </a:r>
            <a:r>
              <a:rPr lang="en-US" dirty="0"/>
              <a:t> </a:t>
            </a:r>
            <a:r>
              <a:rPr lang="en-US" dirty="0" err="1"/>
              <a:t>người</a:t>
            </a:r>
            <a:r>
              <a:rPr lang="en-US" dirty="0"/>
              <a:t> trung </a:t>
            </a:r>
            <a:r>
              <a:rPr lang="en-US" dirty="0" err="1"/>
              <a:t>gian</a:t>
            </a:r>
            <a:r>
              <a:rPr lang="en-US" dirty="0"/>
              <a:t> </a:t>
            </a:r>
            <a:r>
              <a:rPr lang="en-US" dirty="0" err="1"/>
              <a:t>để</a:t>
            </a:r>
            <a:r>
              <a:rPr lang="en-US" dirty="0"/>
              <a:t> </a:t>
            </a:r>
            <a:r>
              <a:rPr lang="en-US" dirty="0" err="1"/>
              <a:t>cầu</a:t>
            </a:r>
            <a:r>
              <a:rPr lang="en-US" dirty="0"/>
              <a:t> </a:t>
            </a:r>
            <a:r>
              <a:rPr lang="en-US" dirty="0" err="1"/>
              <a:t>thay</a:t>
            </a:r>
            <a:r>
              <a:rPr lang="en-US" dirty="0"/>
              <a:t> </a:t>
            </a:r>
            <a:r>
              <a:rPr lang="en-US" dirty="0" err="1"/>
              <a:t>nguyện</a:t>
            </a:r>
            <a:r>
              <a:rPr lang="en-US" dirty="0"/>
              <a:t> </a:t>
            </a:r>
            <a:r>
              <a:rPr lang="en-US" dirty="0" err="1"/>
              <a:t>thế</a:t>
            </a:r>
            <a:r>
              <a:rPr lang="en-US" dirty="0"/>
              <a:t> </a:t>
            </a:r>
            <a:r>
              <a:rPr lang="en-US" dirty="0" err="1"/>
              <a:t>cho</a:t>
            </a:r>
            <a:r>
              <a:rPr lang="en-US" dirty="0"/>
              <a:t> </a:t>
            </a:r>
            <a:r>
              <a:rPr lang="en-US" dirty="0" err="1"/>
              <a:t>dân</a:t>
            </a:r>
            <a:r>
              <a:rPr lang="en-US" dirty="0"/>
              <a:t> </a:t>
            </a:r>
            <a:r>
              <a:rPr lang="en-US" dirty="0" err="1"/>
              <a:t>Chúa</a:t>
            </a:r>
            <a:endParaRPr lang="en-US" dirty="0"/>
          </a:p>
          <a:p>
            <a:r>
              <a:rPr lang="en-US" dirty="0" err="1"/>
              <a:t>Đã</a:t>
            </a:r>
            <a:r>
              <a:rPr lang="en-US" dirty="0"/>
              <a:t> </a:t>
            </a:r>
            <a:r>
              <a:rPr lang="en-US" dirty="0" err="1"/>
              <a:t>chịu</a:t>
            </a:r>
            <a:r>
              <a:rPr lang="en-US" dirty="0"/>
              <a:t> </a:t>
            </a:r>
            <a:r>
              <a:rPr lang="en-US" dirty="0" err="1"/>
              <a:t>Phép</a:t>
            </a:r>
            <a:r>
              <a:rPr lang="en-US" dirty="0"/>
              <a:t> </a:t>
            </a:r>
            <a:r>
              <a:rPr lang="en-US" dirty="0" err="1"/>
              <a:t>Rửa</a:t>
            </a:r>
            <a:r>
              <a:rPr lang="en-US" dirty="0"/>
              <a:t> </a:t>
            </a:r>
            <a:r>
              <a:rPr lang="en-US" dirty="0" err="1"/>
              <a:t>Tội</a:t>
            </a:r>
            <a:r>
              <a:rPr lang="en-US" dirty="0"/>
              <a:t>, </a:t>
            </a:r>
            <a:r>
              <a:rPr lang="en-US" dirty="0" err="1"/>
              <a:t>không</a:t>
            </a:r>
            <a:r>
              <a:rPr lang="en-US" dirty="0"/>
              <a:t> </a:t>
            </a:r>
            <a:r>
              <a:rPr lang="en-US" dirty="0" err="1"/>
              <a:t>chỉ</a:t>
            </a:r>
            <a:r>
              <a:rPr lang="en-US" dirty="0"/>
              <a:t> </a:t>
            </a:r>
            <a:r>
              <a:rPr lang="en-US" dirty="0" err="1"/>
              <a:t>linh</a:t>
            </a:r>
            <a:r>
              <a:rPr lang="en-US" dirty="0"/>
              <a:t> </a:t>
            </a:r>
            <a:r>
              <a:rPr lang="en-US" dirty="0" err="1"/>
              <a:t>mục</a:t>
            </a:r>
            <a:r>
              <a:rPr lang="en-US" dirty="0"/>
              <a:t> </a:t>
            </a:r>
            <a:r>
              <a:rPr lang="en-US" dirty="0" err="1"/>
              <a:t>và</a:t>
            </a:r>
            <a:r>
              <a:rPr lang="en-US" dirty="0"/>
              <a:t> </a:t>
            </a:r>
            <a:r>
              <a:rPr lang="en-US" dirty="0" err="1"/>
              <a:t>tu</a:t>
            </a:r>
            <a:r>
              <a:rPr lang="en-US" dirty="0"/>
              <a:t> </a:t>
            </a:r>
            <a:r>
              <a:rPr lang="en-US" dirty="0" err="1"/>
              <a:t>sĩ</a:t>
            </a:r>
            <a:r>
              <a:rPr lang="en-US" dirty="0"/>
              <a:t> </a:t>
            </a:r>
            <a:r>
              <a:rPr lang="en-US" dirty="0" err="1"/>
              <a:t>mà</a:t>
            </a:r>
            <a:r>
              <a:rPr lang="en-US" dirty="0"/>
              <a:t> </a:t>
            </a:r>
            <a:r>
              <a:rPr lang="en-US" dirty="0" err="1"/>
              <a:t>cả</a:t>
            </a:r>
            <a:r>
              <a:rPr lang="en-US" dirty="0"/>
              <a:t> </a:t>
            </a:r>
            <a:r>
              <a:rPr lang="en-US" dirty="0" err="1"/>
              <a:t>giáo</a:t>
            </a:r>
            <a:r>
              <a:rPr lang="en-US" dirty="0"/>
              <a:t> </a:t>
            </a:r>
            <a:r>
              <a:rPr lang="en-US" dirty="0" err="1"/>
              <a:t>dân</a:t>
            </a:r>
            <a:r>
              <a:rPr lang="en-US" dirty="0"/>
              <a:t> </a:t>
            </a:r>
            <a:r>
              <a:rPr lang="en-US" dirty="0" err="1"/>
              <a:t>nữa</a:t>
            </a:r>
            <a:r>
              <a:rPr lang="en-US" dirty="0"/>
              <a:t>, </a:t>
            </a:r>
            <a:r>
              <a:rPr lang="en-US" dirty="0" err="1"/>
              <a:t>đều</a:t>
            </a:r>
            <a:r>
              <a:rPr lang="en-US" dirty="0"/>
              <a:t> chia </a:t>
            </a:r>
            <a:r>
              <a:rPr lang="en-US" dirty="0" err="1"/>
              <a:t>sẻ</a:t>
            </a:r>
            <a:r>
              <a:rPr lang="en-US" dirty="0"/>
              <a:t> sứ </a:t>
            </a:r>
            <a:r>
              <a:rPr lang="en-US" dirty="0" err="1"/>
              <a:t>vụ</a:t>
            </a:r>
            <a:r>
              <a:rPr lang="en-US" dirty="0"/>
              <a:t> </a:t>
            </a:r>
            <a:r>
              <a:rPr lang="en-US" dirty="0" err="1"/>
              <a:t>Tư</a:t>
            </a:r>
            <a:r>
              <a:rPr lang="en-US" dirty="0"/>
              <a:t> </a:t>
            </a:r>
            <a:r>
              <a:rPr lang="en-US" dirty="0" err="1"/>
              <a:t>Tế</a:t>
            </a:r>
            <a:r>
              <a:rPr lang="en-US" dirty="0"/>
              <a:t> </a:t>
            </a:r>
            <a:r>
              <a:rPr lang="en-US" dirty="0" err="1"/>
              <a:t>của</a:t>
            </a:r>
            <a:r>
              <a:rPr lang="en-US" dirty="0"/>
              <a:t> </a:t>
            </a:r>
            <a:r>
              <a:rPr lang="en-US" dirty="0" err="1"/>
              <a:t>Ngài</a:t>
            </a:r>
            <a:r>
              <a:rPr lang="en-US" dirty="0"/>
              <a:t>. Ý </a:t>
            </a:r>
            <a:r>
              <a:rPr lang="en-US" dirty="0" err="1"/>
              <a:t>thức</a:t>
            </a:r>
            <a:r>
              <a:rPr lang="en-US" dirty="0"/>
              <a:t> </a:t>
            </a:r>
            <a:r>
              <a:rPr lang="en-US" dirty="0" err="1"/>
              <a:t>mình</a:t>
            </a:r>
            <a:r>
              <a:rPr lang="en-US" dirty="0"/>
              <a:t> chia </a:t>
            </a:r>
            <a:r>
              <a:rPr lang="en-US" dirty="0" err="1"/>
              <a:t>sẻ</a:t>
            </a:r>
            <a:r>
              <a:rPr lang="en-US" dirty="0"/>
              <a:t> sứ </a:t>
            </a:r>
            <a:r>
              <a:rPr lang="en-US" dirty="0" err="1"/>
              <a:t>vụ</a:t>
            </a:r>
            <a:r>
              <a:rPr lang="en-US" dirty="0"/>
              <a:t> </a:t>
            </a:r>
            <a:r>
              <a:rPr lang="en-US" dirty="0" err="1"/>
              <a:t>tư</a:t>
            </a:r>
            <a:r>
              <a:rPr lang="en-US" dirty="0"/>
              <a:t> </a:t>
            </a:r>
            <a:r>
              <a:rPr lang="en-US" dirty="0" err="1"/>
              <a:t>tế</a:t>
            </a:r>
            <a:r>
              <a:rPr lang="en-US" dirty="0"/>
              <a:t> </a:t>
            </a:r>
            <a:r>
              <a:rPr lang="en-US" dirty="0" err="1"/>
              <a:t>của</a:t>
            </a:r>
            <a:r>
              <a:rPr lang="en-US" dirty="0"/>
              <a:t> </a:t>
            </a:r>
            <a:r>
              <a:rPr lang="en-US" dirty="0" err="1"/>
              <a:t>Đức</a:t>
            </a:r>
            <a:r>
              <a:rPr lang="en-US" dirty="0"/>
              <a:t> </a:t>
            </a:r>
            <a:r>
              <a:rPr lang="en-US" dirty="0" err="1"/>
              <a:t>Kitô</a:t>
            </a:r>
            <a:r>
              <a:rPr lang="en-US" dirty="0"/>
              <a:t>, </a:t>
            </a:r>
            <a:r>
              <a:rPr lang="en-US" dirty="0" err="1"/>
              <a:t>các</a:t>
            </a:r>
            <a:r>
              <a:rPr lang="en-US" dirty="0"/>
              <a:t> </a:t>
            </a:r>
            <a:r>
              <a:rPr lang="en-US" dirty="0" err="1"/>
              <a:t>Kitô</a:t>
            </a:r>
            <a:r>
              <a:rPr lang="en-US" dirty="0"/>
              <a:t> </a:t>
            </a:r>
            <a:r>
              <a:rPr lang="en-US" dirty="0" err="1"/>
              <a:t>hữu</a:t>
            </a:r>
            <a:r>
              <a:rPr lang="en-US" dirty="0"/>
              <a:t> </a:t>
            </a:r>
            <a:r>
              <a:rPr lang="en-US" dirty="0" err="1"/>
              <a:t>dâng</a:t>
            </a:r>
            <a:r>
              <a:rPr lang="en-US" dirty="0"/>
              <a:t> </a:t>
            </a:r>
            <a:r>
              <a:rPr lang="en-US" dirty="0" err="1"/>
              <a:t>hiến</a:t>
            </a:r>
            <a:r>
              <a:rPr lang="en-US" dirty="0"/>
              <a:t> </a:t>
            </a:r>
            <a:r>
              <a:rPr lang="en-US" dirty="0" err="1"/>
              <a:t>cuộc</a:t>
            </a:r>
            <a:r>
              <a:rPr lang="en-US" dirty="0"/>
              <a:t> </a:t>
            </a:r>
            <a:r>
              <a:rPr lang="en-US" dirty="0" err="1"/>
              <a:t>sống</a:t>
            </a:r>
            <a:r>
              <a:rPr lang="en-US" dirty="0"/>
              <a:t> </a:t>
            </a:r>
            <a:r>
              <a:rPr lang="en-US" dirty="0" err="1"/>
              <a:t>thường</a:t>
            </a:r>
            <a:r>
              <a:rPr lang="en-US" dirty="0"/>
              <a:t> </a:t>
            </a:r>
            <a:r>
              <a:rPr lang="en-US" dirty="0" err="1"/>
              <a:t>ngày</a:t>
            </a:r>
            <a:r>
              <a:rPr lang="en-US" dirty="0"/>
              <a:t> </a:t>
            </a:r>
            <a:r>
              <a:rPr lang="en-US" dirty="0" err="1"/>
              <a:t>của</a:t>
            </a:r>
            <a:r>
              <a:rPr lang="en-US" dirty="0"/>
              <a:t> </a:t>
            </a:r>
            <a:r>
              <a:rPr lang="en-US" dirty="0" err="1"/>
              <a:t>mình</a:t>
            </a:r>
            <a:r>
              <a:rPr lang="en-US" dirty="0"/>
              <a:t> </a:t>
            </a:r>
            <a:r>
              <a:rPr lang="en-US" dirty="0" err="1"/>
              <a:t>cho</a:t>
            </a:r>
            <a:r>
              <a:rPr lang="en-US" dirty="0"/>
              <a:t> </a:t>
            </a:r>
            <a:r>
              <a:rPr lang="en-US" dirty="0" err="1"/>
              <a:t>Chúa</a:t>
            </a:r>
            <a:r>
              <a:rPr lang="en-US" dirty="0"/>
              <a:t> Cha. (Julian </a:t>
            </a:r>
            <a:r>
              <a:rPr lang="en-US" dirty="0" err="1"/>
              <a:t>Elizalde</a:t>
            </a:r>
            <a:r>
              <a:rPr lang="en-US" dirty="0"/>
              <a:t>, S.J)</a:t>
            </a:r>
          </a:p>
          <a:p>
            <a:r>
              <a:rPr lang="en-US" dirty="0" err="1"/>
              <a:t>Sứ</a:t>
            </a:r>
            <a:r>
              <a:rPr lang="en-US" dirty="0"/>
              <a:t> </a:t>
            </a:r>
            <a:r>
              <a:rPr lang="en-US" dirty="0" err="1"/>
              <a:t>vụ</a:t>
            </a:r>
            <a:r>
              <a:rPr lang="en-US" dirty="0"/>
              <a:t> </a:t>
            </a:r>
            <a:r>
              <a:rPr lang="en-US" dirty="0" err="1"/>
              <a:t>Tư</a:t>
            </a:r>
            <a:r>
              <a:rPr lang="en-US" dirty="0"/>
              <a:t> </a:t>
            </a:r>
            <a:r>
              <a:rPr lang="en-US" dirty="0" err="1"/>
              <a:t>Tế</a:t>
            </a:r>
            <a:r>
              <a:rPr lang="en-US" dirty="0"/>
              <a:t> </a:t>
            </a:r>
            <a:r>
              <a:rPr lang="en-US" dirty="0" err="1"/>
              <a:t>là</a:t>
            </a:r>
            <a:r>
              <a:rPr lang="en-US" dirty="0"/>
              <a:t> </a:t>
            </a:r>
            <a:r>
              <a:rPr lang="en-US" dirty="0" err="1"/>
              <a:t>hồn</a:t>
            </a:r>
            <a:r>
              <a:rPr lang="en-US" dirty="0"/>
              <a:t> </a:t>
            </a:r>
            <a:r>
              <a:rPr lang="en-US" dirty="0" err="1"/>
              <a:t>của</a:t>
            </a:r>
            <a:r>
              <a:rPr lang="en-US" dirty="0"/>
              <a:t> </a:t>
            </a:r>
            <a:r>
              <a:rPr lang="en-US" dirty="0" err="1"/>
              <a:t>sứ</a:t>
            </a:r>
            <a:r>
              <a:rPr lang="en-US" dirty="0"/>
              <a:t> </a:t>
            </a:r>
            <a:r>
              <a:rPr lang="en-US" dirty="0" err="1"/>
              <a:t>vụ</a:t>
            </a:r>
            <a:r>
              <a:rPr lang="en-US" dirty="0"/>
              <a:t> </a:t>
            </a:r>
            <a:r>
              <a:rPr lang="en-US" dirty="0" err="1"/>
              <a:t>Ngôn</a:t>
            </a:r>
            <a:r>
              <a:rPr lang="en-US" dirty="0"/>
              <a:t> </a:t>
            </a:r>
            <a:r>
              <a:rPr lang="en-US" dirty="0" err="1"/>
              <a:t>Sứ</a:t>
            </a:r>
            <a:r>
              <a:rPr lang="en-US" dirty="0"/>
              <a:t> </a:t>
            </a:r>
            <a:r>
              <a:rPr lang="en-US" dirty="0" err="1"/>
              <a:t>và</a:t>
            </a:r>
            <a:r>
              <a:rPr lang="en-US" dirty="0"/>
              <a:t> </a:t>
            </a:r>
            <a:r>
              <a:rPr lang="en-US" dirty="0" err="1"/>
              <a:t>Vương</a:t>
            </a:r>
            <a:r>
              <a:rPr lang="en-US" dirty="0"/>
              <a:t> </a:t>
            </a:r>
            <a:r>
              <a:rPr lang="en-US" dirty="0" err="1"/>
              <a:t>Đế</a:t>
            </a:r>
            <a:endParaRPr lang="en-US" dirty="0"/>
          </a:p>
          <a:p>
            <a:endParaRPr lang="en-US" dirty="0"/>
          </a:p>
          <a:p>
            <a:r>
              <a:rPr lang="en-US" dirty="0">
                <a:solidFill>
                  <a:srgbClr val="0070C0"/>
                </a:solidFill>
              </a:rPr>
              <a:t>A </a:t>
            </a:r>
            <a:r>
              <a:rPr lang="en-US" b="1" dirty="0">
                <a:solidFill>
                  <a:srgbClr val="0070C0"/>
                </a:solidFill>
              </a:rPr>
              <a:t>priest</a:t>
            </a:r>
            <a:r>
              <a:rPr lang="en-US" dirty="0">
                <a:solidFill>
                  <a:srgbClr val="0070C0"/>
                </a:solidFill>
              </a:rPr>
              <a:t> is a mediator, or bridge, between God and human beings. He offers sacrifice to God on behalf of all.</a:t>
            </a:r>
          </a:p>
          <a:p>
            <a:r>
              <a:rPr lang="en-US" dirty="0"/>
              <a:t> </a:t>
            </a:r>
            <a:r>
              <a:rPr lang="en-US" dirty="0">
                <a:solidFill>
                  <a:srgbClr val="0070C0"/>
                </a:solidFill>
              </a:rPr>
              <a:t>By receiving Baptism, all Christian shared in Christ’s Priestly mission(Lumen </a:t>
            </a:r>
            <a:r>
              <a:rPr lang="en-US" dirty="0" err="1">
                <a:solidFill>
                  <a:srgbClr val="0070C0"/>
                </a:solidFill>
              </a:rPr>
              <a:t>Gentium</a:t>
            </a:r>
            <a:r>
              <a:rPr lang="en-US" dirty="0">
                <a:solidFill>
                  <a:srgbClr val="0070C0"/>
                </a:solidFill>
              </a:rPr>
              <a:t> n.34)</a:t>
            </a:r>
          </a:p>
          <a:p>
            <a:r>
              <a:rPr lang="en-US" dirty="0">
                <a:solidFill>
                  <a:srgbClr val="0070C0"/>
                </a:solidFill>
              </a:rPr>
              <a:t>Priestly Mission is the soul of Prophetic and Royal missions</a:t>
            </a:r>
          </a:p>
          <a:p>
            <a:endParaRPr lang="en-US" dirty="0"/>
          </a:p>
        </p:txBody>
      </p:sp>
      <p:sp>
        <p:nvSpPr>
          <p:cNvPr id="6" name="Text Placeholder 5"/>
          <p:cNvSpPr>
            <a:spLocks noGrp="1"/>
          </p:cNvSpPr>
          <p:nvPr>
            <p:ph type="body" sz="half" idx="2"/>
          </p:nvPr>
        </p:nvSpPr>
        <p:spPr>
          <a:xfrm>
            <a:off x="630681" y="2329199"/>
            <a:ext cx="3854528" cy="3712162"/>
          </a:xfrm>
        </p:spPr>
        <p:txBody>
          <a:bodyPr>
            <a:normAutofit/>
          </a:bodyPr>
          <a:lstStyle/>
          <a:p>
            <a:r>
              <a:rPr lang="en-US" sz="1600" dirty="0"/>
              <a:t>Ơn </a:t>
            </a:r>
            <a:r>
              <a:rPr lang="en-US" sz="1600" dirty="0" err="1"/>
              <a:t>gọi</a:t>
            </a:r>
            <a:r>
              <a:rPr lang="en-US" sz="1600" dirty="0"/>
              <a:t> </a:t>
            </a:r>
            <a:r>
              <a:rPr lang="en-US" sz="1600" dirty="0" err="1"/>
              <a:t>Đồng</a:t>
            </a:r>
            <a:r>
              <a:rPr lang="en-US" sz="1600" dirty="0"/>
              <a:t> Hành CLC </a:t>
            </a:r>
            <a:r>
              <a:rPr lang="en-US" sz="1600" dirty="0" err="1"/>
              <a:t>giúp</a:t>
            </a:r>
            <a:r>
              <a:rPr lang="en-US" sz="1600" dirty="0"/>
              <a:t> </a:t>
            </a:r>
            <a:r>
              <a:rPr lang="en-US" sz="1600" dirty="0" err="1"/>
              <a:t>mình</a:t>
            </a:r>
            <a:r>
              <a:rPr lang="en-US" sz="1600" dirty="0"/>
              <a:t> như </a:t>
            </a:r>
            <a:r>
              <a:rPr lang="en-US" sz="1600" dirty="0" err="1"/>
              <a:t>thế</a:t>
            </a:r>
            <a:r>
              <a:rPr lang="en-US" sz="1600" dirty="0"/>
              <a:t> </a:t>
            </a:r>
            <a:r>
              <a:rPr lang="en-US" sz="1600" dirty="0" err="1"/>
              <a:t>nào</a:t>
            </a:r>
            <a:r>
              <a:rPr lang="en-US" sz="1600" dirty="0"/>
              <a:t> </a:t>
            </a:r>
            <a:r>
              <a:rPr lang="en-US" sz="1600" dirty="0" err="1"/>
              <a:t>trong</a:t>
            </a:r>
            <a:r>
              <a:rPr lang="en-US" sz="1600" dirty="0"/>
              <a:t> sứ </a:t>
            </a:r>
            <a:r>
              <a:rPr lang="en-US" sz="1600" dirty="0" err="1"/>
              <a:t>vụ</a:t>
            </a:r>
            <a:r>
              <a:rPr lang="en-US" sz="1600" dirty="0"/>
              <a:t> </a:t>
            </a:r>
            <a:r>
              <a:rPr lang="en-US" sz="1600" dirty="0" err="1"/>
              <a:t>tư</a:t>
            </a:r>
            <a:r>
              <a:rPr lang="en-US" sz="1600" dirty="0"/>
              <a:t> </a:t>
            </a:r>
            <a:r>
              <a:rPr lang="en-US" sz="1600" dirty="0" err="1"/>
              <a:t>tế</a:t>
            </a:r>
            <a:r>
              <a:rPr lang="en-US" sz="1600" dirty="0"/>
              <a:t> </a:t>
            </a:r>
            <a:r>
              <a:rPr lang="en-US" sz="1600" dirty="0" err="1"/>
              <a:t>này</a:t>
            </a:r>
            <a:r>
              <a:rPr lang="en-US" sz="1600" dirty="0"/>
              <a:t>?</a:t>
            </a:r>
          </a:p>
          <a:p>
            <a:r>
              <a:rPr lang="en-US" sz="1600" dirty="0" err="1"/>
              <a:t>Dâng</a:t>
            </a:r>
            <a:r>
              <a:rPr lang="en-US" sz="1600" dirty="0"/>
              <a:t> </a:t>
            </a:r>
            <a:r>
              <a:rPr lang="en-US" sz="1600" dirty="0" err="1"/>
              <a:t>ngày</a:t>
            </a:r>
            <a:r>
              <a:rPr lang="en-US" sz="1600" dirty="0"/>
              <a:t> </a:t>
            </a:r>
            <a:r>
              <a:rPr lang="en-US" sz="1600" dirty="0" err="1"/>
              <a:t>cho</a:t>
            </a:r>
            <a:r>
              <a:rPr lang="en-US" sz="1600" dirty="0"/>
              <a:t> </a:t>
            </a:r>
            <a:r>
              <a:rPr lang="en-US" sz="1600" dirty="0" err="1"/>
              <a:t>Chúa,Đời</a:t>
            </a:r>
            <a:r>
              <a:rPr lang="en-US" sz="1600" dirty="0"/>
              <a:t> </a:t>
            </a:r>
            <a:r>
              <a:rPr lang="en-US" sz="1600" dirty="0" err="1"/>
              <a:t>sống</a:t>
            </a:r>
            <a:r>
              <a:rPr lang="en-US" sz="1600" dirty="0"/>
              <a:t> </a:t>
            </a:r>
            <a:r>
              <a:rPr lang="en-US" sz="1600" dirty="0" err="1"/>
              <a:t>cầu</a:t>
            </a:r>
            <a:r>
              <a:rPr lang="en-US" sz="1600" dirty="0"/>
              <a:t> </a:t>
            </a:r>
            <a:r>
              <a:rPr lang="en-US" sz="1600" dirty="0" err="1"/>
              <a:t>nguyện</a:t>
            </a:r>
            <a:r>
              <a:rPr lang="en-US" sz="1600" dirty="0"/>
              <a:t>, </a:t>
            </a:r>
            <a:r>
              <a:rPr lang="en-US" sz="1600" dirty="0" err="1"/>
              <a:t>Các</a:t>
            </a:r>
            <a:r>
              <a:rPr lang="en-US" sz="1600" dirty="0"/>
              <a:t> </a:t>
            </a:r>
            <a:r>
              <a:rPr lang="en-US" sz="1600" dirty="0" err="1"/>
              <a:t>khóa</a:t>
            </a:r>
            <a:r>
              <a:rPr lang="en-US" sz="1600" dirty="0"/>
              <a:t> Linh Thao, </a:t>
            </a:r>
            <a:r>
              <a:rPr lang="en-US" sz="1600" dirty="0" err="1"/>
              <a:t>Phút</a:t>
            </a:r>
            <a:r>
              <a:rPr lang="en-US" sz="1600" dirty="0"/>
              <a:t> </a:t>
            </a:r>
            <a:r>
              <a:rPr lang="en-US" sz="1600" dirty="0" err="1"/>
              <a:t>Hồi</a:t>
            </a:r>
            <a:r>
              <a:rPr lang="en-US" sz="1600" dirty="0"/>
              <a:t> </a:t>
            </a:r>
            <a:r>
              <a:rPr lang="en-US" sz="1600" dirty="0" err="1"/>
              <a:t>Tâm</a:t>
            </a:r>
            <a:r>
              <a:rPr lang="en-US" sz="1600" dirty="0"/>
              <a:t>, TLNN, Linh </a:t>
            </a:r>
            <a:r>
              <a:rPr lang="en-US" sz="1600" dirty="0" err="1"/>
              <a:t>Hướng</a:t>
            </a:r>
            <a:r>
              <a:rPr lang="en-US" sz="1600" dirty="0"/>
              <a:t>, </a:t>
            </a:r>
            <a:r>
              <a:rPr lang="en-US" sz="1600" dirty="0" err="1"/>
              <a:t>Các</a:t>
            </a:r>
            <a:r>
              <a:rPr lang="en-US" sz="1600" dirty="0"/>
              <a:t> </a:t>
            </a:r>
            <a:r>
              <a:rPr lang="en-US" sz="1600" dirty="0" err="1"/>
              <a:t>buổi</a:t>
            </a:r>
            <a:r>
              <a:rPr lang="en-US" sz="1600" dirty="0"/>
              <a:t> </a:t>
            </a:r>
            <a:r>
              <a:rPr lang="en-US" sz="1600" dirty="0" err="1"/>
              <a:t>họp</a:t>
            </a:r>
            <a:r>
              <a:rPr lang="en-US" sz="1600" dirty="0"/>
              <a:t> </a:t>
            </a:r>
            <a:r>
              <a:rPr lang="en-US" sz="1600" dirty="0" err="1"/>
              <a:t>nhóm</a:t>
            </a:r>
            <a:r>
              <a:rPr lang="en-US" sz="1600" dirty="0"/>
              <a:t>…</a:t>
            </a:r>
          </a:p>
          <a:p>
            <a:endParaRPr lang="en-US" sz="1600" dirty="0"/>
          </a:p>
          <a:p>
            <a:r>
              <a:rPr lang="en-US" sz="1600" dirty="0">
                <a:solidFill>
                  <a:srgbClr val="0070C0"/>
                </a:solidFill>
              </a:rPr>
              <a:t>How CLC vocation helped me in with my priestly mission?</a:t>
            </a:r>
          </a:p>
          <a:p>
            <a:r>
              <a:rPr lang="en-US" sz="1600" dirty="0">
                <a:solidFill>
                  <a:srgbClr val="0070C0"/>
                </a:solidFill>
              </a:rPr>
              <a:t>Daily devotion, My prayer life, Spiritual Exercises, </a:t>
            </a:r>
            <a:r>
              <a:rPr lang="en-US" sz="1600" dirty="0" err="1">
                <a:solidFill>
                  <a:srgbClr val="0070C0"/>
                </a:solidFill>
              </a:rPr>
              <a:t>Examen</a:t>
            </a:r>
            <a:r>
              <a:rPr lang="en-US" sz="1600" dirty="0">
                <a:solidFill>
                  <a:srgbClr val="0070C0"/>
                </a:solidFill>
              </a:rPr>
              <a:t>, Light Works, Spiritual Direction, Group meeting….</a:t>
            </a:r>
          </a:p>
        </p:txBody>
      </p:sp>
      <p:pic>
        <p:nvPicPr>
          <p:cNvPr id="3074" name="Picture 2" descr="http://modeoflife.org/wp-content/uploads/2013/03/prayerful-peti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0461" y="514924"/>
            <a:ext cx="5943600" cy="3962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266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childTnLst>
                                  <p:subTnLst>
                                    <p:set>
                                      <p:cBhvr override="childStyle">
                                        <p:cTn dur="1" fill="hold" display="0" masterRel="nextClick" afterEffect="1"/>
                                        <p:tgtEl>
                                          <p:spTgt spid="307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BDB7E-BA8B-4641-820F-4ED953DCFF34}"/>
              </a:ext>
            </a:extLst>
          </p:cNvPr>
          <p:cNvSpPr>
            <a:spLocks noGrp="1"/>
          </p:cNvSpPr>
          <p:nvPr>
            <p:ph type="title"/>
          </p:nvPr>
        </p:nvSpPr>
        <p:spPr>
          <a:xfrm>
            <a:off x="578179" y="206379"/>
            <a:ext cx="3854528" cy="1278466"/>
          </a:xfrm>
        </p:spPr>
        <p:txBody>
          <a:bodyPr>
            <a:normAutofit/>
          </a:bodyPr>
          <a:lstStyle/>
          <a:p>
            <a:r>
              <a:rPr lang="vi-VN" sz="2800" dirty="0">
                <a:solidFill>
                  <a:srgbClr val="C00000"/>
                </a:solidFill>
              </a:rPr>
              <a:t>Linh Thao</a:t>
            </a:r>
            <a:endParaRPr lang="en-US" sz="2800" dirty="0">
              <a:solidFill>
                <a:srgbClr val="C00000"/>
              </a:solidFill>
            </a:endParaRPr>
          </a:p>
        </p:txBody>
      </p:sp>
      <p:sp>
        <p:nvSpPr>
          <p:cNvPr id="4" name="Text Placeholder 3">
            <a:extLst>
              <a:ext uri="{FF2B5EF4-FFF2-40B4-BE49-F238E27FC236}">
                <a16:creationId xmlns:a16="http://schemas.microsoft.com/office/drawing/2014/main" id="{FC7CF9D0-19EA-4CFD-99D3-CA583DEE82DA}"/>
              </a:ext>
            </a:extLst>
          </p:cNvPr>
          <p:cNvSpPr>
            <a:spLocks noGrp="1"/>
          </p:cNvSpPr>
          <p:nvPr>
            <p:ph type="body" sz="half" idx="2"/>
          </p:nvPr>
        </p:nvSpPr>
        <p:spPr>
          <a:xfrm>
            <a:off x="578179" y="1797349"/>
            <a:ext cx="3854528" cy="3263301"/>
          </a:xfrm>
        </p:spPr>
        <p:txBody>
          <a:bodyPr>
            <a:normAutofit/>
          </a:bodyPr>
          <a:lstStyle/>
          <a:p>
            <a:pPr algn="r"/>
            <a:r>
              <a:rPr lang="vi-VN" sz="1800" dirty="0">
                <a:solidFill>
                  <a:srgbClr val="100872"/>
                </a:solidFill>
              </a:rPr>
              <a:t>Là khí cụ chính để đào tạo, uốn nắn hồn tông đồ của những ai chọn CLC –Đồng Hành là ơn gọi trong lòng Giáo Hội</a:t>
            </a:r>
          </a:p>
          <a:p>
            <a:pPr algn="r"/>
            <a:r>
              <a:rPr lang="vi-VN" sz="1800">
                <a:solidFill>
                  <a:srgbClr val="100872"/>
                </a:solidFill>
              </a:rPr>
              <a:t>GP of CLC</a:t>
            </a:r>
            <a:endParaRPr lang="vi-VN" sz="1800" dirty="0">
              <a:solidFill>
                <a:srgbClr val="100872"/>
              </a:solidFill>
            </a:endParaRPr>
          </a:p>
          <a:p>
            <a:r>
              <a:rPr lang="en-US" sz="1600" dirty="0"/>
              <a:t>Within the context of these universal sources, we hold the Spiritual Exercises of St. Ignatius as</a:t>
            </a:r>
            <a:r>
              <a:rPr lang="vi-VN" sz="1600" dirty="0"/>
              <a:t> </a:t>
            </a:r>
            <a:r>
              <a:rPr lang="en-US" sz="1600" dirty="0"/>
              <a:t>the specific source and the characteristic instrument of our spirituality.</a:t>
            </a:r>
            <a:r>
              <a:rPr lang="vi-VN" sz="1600" dirty="0"/>
              <a:t>  GP of CLC</a:t>
            </a:r>
            <a:endParaRPr lang="en-US" sz="2000" dirty="0">
              <a:solidFill>
                <a:srgbClr val="100872"/>
              </a:solidFill>
            </a:endParaRPr>
          </a:p>
        </p:txBody>
      </p:sp>
      <p:sp>
        <p:nvSpPr>
          <p:cNvPr id="6" name="Rectangle 5">
            <a:extLst>
              <a:ext uri="{FF2B5EF4-FFF2-40B4-BE49-F238E27FC236}">
                <a16:creationId xmlns:a16="http://schemas.microsoft.com/office/drawing/2014/main" id="{3A505EE8-2842-4C5D-9868-5F012AF6DF2A}"/>
              </a:ext>
            </a:extLst>
          </p:cNvPr>
          <p:cNvSpPr/>
          <p:nvPr/>
        </p:nvSpPr>
        <p:spPr>
          <a:xfrm>
            <a:off x="5338713" y="4549676"/>
            <a:ext cx="6096000" cy="2308324"/>
          </a:xfrm>
          <a:prstGeom prst="rect">
            <a:avLst/>
          </a:prstGeom>
        </p:spPr>
        <p:txBody>
          <a:bodyPr>
            <a:spAutoFit/>
          </a:bodyPr>
          <a:lstStyle/>
          <a:p>
            <a:r>
              <a:rPr lang="en-US" b="1" dirty="0">
                <a:solidFill>
                  <a:srgbClr val="333333"/>
                </a:solidFill>
                <a:latin typeface="Arial" panose="020B0604020202020204" pitchFamily="34" charset="0"/>
              </a:rPr>
              <a:t>The Spiritual Exercises</a:t>
            </a:r>
            <a:r>
              <a:rPr lang="en-US" dirty="0">
                <a:solidFill>
                  <a:srgbClr val="333333"/>
                </a:solidFill>
                <a:latin typeface="Arial" panose="020B0604020202020204" pitchFamily="34" charset="0"/>
              </a:rPr>
              <a:t> are the best means I can think of in this life both to help a person benefit him/herself and to bring help, profit, and advantage to many others. Even though you felt yourself to be in no special need, you will see how they will help you serve others beyond anything you ever dreamed of.</a:t>
            </a:r>
            <a:br>
              <a:rPr lang="en-US" dirty="0"/>
            </a:br>
            <a:r>
              <a:rPr lang="en-US" i="1" dirty="0">
                <a:solidFill>
                  <a:srgbClr val="333333"/>
                </a:solidFill>
                <a:latin typeface="Arial" panose="020B0604020202020204" pitchFamily="34" charset="0"/>
              </a:rPr>
              <a:t>St Ignatius Loyola in a letter to Manuel Miona, Venice, 16/11/1536</a:t>
            </a:r>
            <a:endParaRPr lang="en-US" dirty="0"/>
          </a:p>
        </p:txBody>
      </p:sp>
      <p:sp>
        <p:nvSpPr>
          <p:cNvPr id="7" name="Rectangle 6">
            <a:extLst>
              <a:ext uri="{FF2B5EF4-FFF2-40B4-BE49-F238E27FC236}">
                <a16:creationId xmlns:a16="http://schemas.microsoft.com/office/drawing/2014/main" id="{DE90AD6D-1EEB-4D81-B714-1AC59B707468}"/>
              </a:ext>
            </a:extLst>
          </p:cNvPr>
          <p:cNvSpPr/>
          <p:nvPr/>
        </p:nvSpPr>
        <p:spPr>
          <a:xfrm>
            <a:off x="5338713" y="3072348"/>
            <a:ext cx="6096000" cy="1477328"/>
          </a:xfrm>
          <a:prstGeom prst="rect">
            <a:avLst/>
          </a:prstGeom>
        </p:spPr>
        <p:txBody>
          <a:bodyPr>
            <a:spAutoFit/>
          </a:bodyPr>
          <a:lstStyle/>
          <a:p>
            <a:r>
              <a:rPr lang="vi-VN" i="1" dirty="0">
                <a:solidFill>
                  <a:srgbClr val="100872"/>
                </a:solidFill>
                <a:latin typeface="Open Sans"/>
              </a:rPr>
              <a:t>“Linh Thao </a:t>
            </a:r>
            <a:r>
              <a:rPr lang="vi-VN" i="1" dirty="0" err="1">
                <a:solidFill>
                  <a:srgbClr val="100872"/>
                </a:solidFill>
                <a:latin typeface="Open Sans"/>
              </a:rPr>
              <a:t>là</a:t>
            </a:r>
            <a:r>
              <a:rPr lang="vi-VN" i="1" dirty="0">
                <a:solidFill>
                  <a:srgbClr val="100872"/>
                </a:solidFill>
                <a:latin typeface="Open Sans"/>
              </a:rPr>
              <a:t> </a:t>
            </a:r>
            <a:r>
              <a:rPr lang="vi-VN" i="1" dirty="0" err="1">
                <a:solidFill>
                  <a:srgbClr val="100872"/>
                </a:solidFill>
                <a:latin typeface="Open Sans"/>
              </a:rPr>
              <a:t>những</a:t>
            </a:r>
            <a:r>
              <a:rPr lang="vi-VN" i="1" dirty="0">
                <a:solidFill>
                  <a:srgbClr val="100872"/>
                </a:solidFill>
                <a:latin typeface="Open Sans"/>
              </a:rPr>
              <a:t> </a:t>
            </a:r>
            <a:r>
              <a:rPr lang="vi-VN" i="1" dirty="0" err="1">
                <a:solidFill>
                  <a:srgbClr val="100872"/>
                </a:solidFill>
                <a:latin typeface="Open Sans"/>
              </a:rPr>
              <a:t>gì</a:t>
            </a:r>
            <a:r>
              <a:rPr lang="vi-VN" i="1" dirty="0">
                <a:solidFill>
                  <a:srgbClr val="100872"/>
                </a:solidFill>
                <a:latin typeface="Open Sans"/>
              </a:rPr>
              <a:t> </a:t>
            </a:r>
            <a:r>
              <a:rPr lang="vi-VN" i="1" dirty="0" err="1">
                <a:solidFill>
                  <a:srgbClr val="100872"/>
                </a:solidFill>
                <a:latin typeface="Open Sans"/>
              </a:rPr>
              <a:t>tốt</a:t>
            </a:r>
            <a:r>
              <a:rPr lang="vi-VN" i="1" dirty="0">
                <a:solidFill>
                  <a:srgbClr val="100872"/>
                </a:solidFill>
                <a:latin typeface="Open Sans"/>
              </a:rPr>
              <a:t> </a:t>
            </a:r>
            <a:r>
              <a:rPr lang="vi-VN" i="1" dirty="0" err="1">
                <a:solidFill>
                  <a:srgbClr val="100872"/>
                </a:solidFill>
                <a:latin typeface="Open Sans"/>
              </a:rPr>
              <a:t>nhất</a:t>
            </a:r>
            <a:r>
              <a:rPr lang="vi-VN" i="1" dirty="0">
                <a:solidFill>
                  <a:srgbClr val="100872"/>
                </a:solidFill>
                <a:latin typeface="Open Sans"/>
              </a:rPr>
              <a:t> tôi </a:t>
            </a:r>
            <a:r>
              <a:rPr lang="vi-VN" i="1" dirty="0" err="1">
                <a:solidFill>
                  <a:srgbClr val="100872"/>
                </a:solidFill>
                <a:latin typeface="Open Sans"/>
              </a:rPr>
              <a:t>có</a:t>
            </a:r>
            <a:r>
              <a:rPr lang="vi-VN" i="1" dirty="0">
                <a:solidFill>
                  <a:srgbClr val="100872"/>
                </a:solidFill>
                <a:latin typeface="Open Sans"/>
              </a:rPr>
              <a:t> </a:t>
            </a:r>
            <a:r>
              <a:rPr lang="vi-VN" i="1" dirty="0" err="1">
                <a:solidFill>
                  <a:srgbClr val="100872"/>
                </a:solidFill>
                <a:latin typeface="Open Sans"/>
              </a:rPr>
              <a:t>thể</a:t>
            </a:r>
            <a:r>
              <a:rPr lang="vi-VN" i="1" dirty="0">
                <a:solidFill>
                  <a:srgbClr val="100872"/>
                </a:solidFill>
                <a:latin typeface="Open Sans"/>
              </a:rPr>
              <a:t> </a:t>
            </a:r>
            <a:r>
              <a:rPr lang="vi-VN" i="1" dirty="0" err="1">
                <a:solidFill>
                  <a:srgbClr val="100872"/>
                </a:solidFill>
                <a:latin typeface="Open Sans"/>
              </a:rPr>
              <a:t>biết</a:t>
            </a:r>
            <a:r>
              <a:rPr lang="vi-VN" i="1" dirty="0">
                <a:solidFill>
                  <a:srgbClr val="100872"/>
                </a:solidFill>
                <a:latin typeface="Open Sans"/>
              </a:rPr>
              <a:t>, </a:t>
            </a:r>
            <a:r>
              <a:rPr lang="vi-VN" i="1" dirty="0" err="1">
                <a:solidFill>
                  <a:srgbClr val="100872"/>
                </a:solidFill>
                <a:latin typeface="Open Sans"/>
              </a:rPr>
              <a:t>nghĩ</a:t>
            </a:r>
            <a:r>
              <a:rPr lang="vi-VN" i="1" dirty="0">
                <a:solidFill>
                  <a:srgbClr val="100872"/>
                </a:solidFill>
                <a:latin typeface="Open Sans"/>
              </a:rPr>
              <a:t> ra </a:t>
            </a:r>
            <a:r>
              <a:rPr lang="vi-VN" i="1" dirty="0" err="1">
                <a:solidFill>
                  <a:srgbClr val="100872"/>
                </a:solidFill>
                <a:latin typeface="Open Sans"/>
              </a:rPr>
              <a:t>và</a:t>
            </a:r>
            <a:r>
              <a:rPr lang="vi-VN" i="1" dirty="0">
                <a:solidFill>
                  <a:srgbClr val="100872"/>
                </a:solidFill>
                <a:latin typeface="Open Sans"/>
              </a:rPr>
              <a:t> </a:t>
            </a:r>
            <a:r>
              <a:rPr lang="vi-VN" i="1" dirty="0" err="1">
                <a:solidFill>
                  <a:srgbClr val="100872"/>
                </a:solidFill>
                <a:latin typeface="Open Sans"/>
              </a:rPr>
              <a:t>cảm</a:t>
            </a:r>
            <a:r>
              <a:rPr lang="vi-VN" i="1" dirty="0">
                <a:solidFill>
                  <a:srgbClr val="100872"/>
                </a:solidFill>
                <a:latin typeface="Open Sans"/>
              </a:rPr>
              <a:t> </a:t>
            </a:r>
            <a:r>
              <a:rPr lang="vi-VN" i="1" dirty="0" err="1">
                <a:solidFill>
                  <a:srgbClr val="100872"/>
                </a:solidFill>
                <a:latin typeface="Open Sans"/>
              </a:rPr>
              <a:t>nghiệm</a:t>
            </a:r>
            <a:r>
              <a:rPr lang="vi-VN" i="1" dirty="0">
                <a:solidFill>
                  <a:srgbClr val="100872"/>
                </a:solidFill>
                <a:latin typeface="Open Sans"/>
              </a:rPr>
              <a:t> trong </a:t>
            </a:r>
            <a:r>
              <a:rPr lang="vi-VN" i="1" dirty="0" err="1">
                <a:solidFill>
                  <a:srgbClr val="100872"/>
                </a:solidFill>
                <a:latin typeface="Open Sans"/>
              </a:rPr>
              <a:t>đời</a:t>
            </a:r>
            <a:r>
              <a:rPr lang="vi-VN" i="1" dirty="0">
                <a:solidFill>
                  <a:srgbClr val="100872"/>
                </a:solidFill>
                <a:latin typeface="Open Sans"/>
              </a:rPr>
              <a:t> </a:t>
            </a:r>
            <a:r>
              <a:rPr lang="vi-VN" i="1" dirty="0" err="1">
                <a:solidFill>
                  <a:srgbClr val="100872"/>
                </a:solidFill>
                <a:latin typeface="Open Sans"/>
              </a:rPr>
              <a:t>này</a:t>
            </a:r>
            <a:r>
              <a:rPr lang="vi-VN" i="1" dirty="0">
                <a:solidFill>
                  <a:srgbClr val="100872"/>
                </a:solidFill>
                <a:latin typeface="Open Sans"/>
              </a:rPr>
              <a:t> </a:t>
            </a:r>
            <a:r>
              <a:rPr lang="vi-VN" i="1" dirty="0" err="1">
                <a:solidFill>
                  <a:srgbClr val="100872"/>
                </a:solidFill>
                <a:latin typeface="Open Sans"/>
              </a:rPr>
              <a:t>để</a:t>
            </a:r>
            <a:r>
              <a:rPr lang="vi-VN" i="1" dirty="0">
                <a:solidFill>
                  <a:srgbClr val="100872"/>
                </a:solidFill>
                <a:latin typeface="Open Sans"/>
              </a:rPr>
              <a:t> </a:t>
            </a:r>
            <a:r>
              <a:rPr lang="vi-VN" i="1" dirty="0" err="1">
                <a:solidFill>
                  <a:srgbClr val="100872"/>
                </a:solidFill>
                <a:latin typeface="Open Sans"/>
              </a:rPr>
              <a:t>tặng</a:t>
            </a:r>
            <a:r>
              <a:rPr lang="vi-VN" i="1" dirty="0">
                <a:solidFill>
                  <a:srgbClr val="100872"/>
                </a:solidFill>
                <a:latin typeface="Open Sans"/>
              </a:rPr>
              <a:t> cho </a:t>
            </a:r>
            <a:r>
              <a:rPr lang="vi-VN" i="1" dirty="0" err="1">
                <a:solidFill>
                  <a:srgbClr val="100872"/>
                </a:solidFill>
                <a:latin typeface="Open Sans"/>
              </a:rPr>
              <a:t>những</a:t>
            </a:r>
            <a:r>
              <a:rPr lang="vi-VN" i="1" dirty="0">
                <a:solidFill>
                  <a:srgbClr val="100872"/>
                </a:solidFill>
                <a:latin typeface="Open Sans"/>
              </a:rPr>
              <a:t> ai </a:t>
            </a:r>
            <a:r>
              <a:rPr lang="vi-VN" i="1" dirty="0" err="1">
                <a:solidFill>
                  <a:srgbClr val="100872"/>
                </a:solidFill>
                <a:latin typeface="Open Sans"/>
              </a:rPr>
              <a:t>muốn</a:t>
            </a:r>
            <a:r>
              <a:rPr lang="vi-VN" i="1" dirty="0">
                <a:solidFill>
                  <a:srgbClr val="100872"/>
                </a:solidFill>
                <a:latin typeface="Open Sans"/>
              </a:rPr>
              <a:t> nên </a:t>
            </a:r>
            <a:r>
              <a:rPr lang="vi-VN" i="1" dirty="0" err="1">
                <a:solidFill>
                  <a:srgbClr val="100872"/>
                </a:solidFill>
                <a:latin typeface="Open Sans"/>
              </a:rPr>
              <a:t>người</a:t>
            </a:r>
            <a:r>
              <a:rPr lang="vi-VN" i="1" dirty="0">
                <a:solidFill>
                  <a:srgbClr val="100872"/>
                </a:solidFill>
                <a:latin typeface="Open Sans"/>
              </a:rPr>
              <a:t> </a:t>
            </a:r>
            <a:r>
              <a:rPr lang="vi-VN" i="1" dirty="0" err="1">
                <a:solidFill>
                  <a:srgbClr val="100872"/>
                </a:solidFill>
                <a:latin typeface="Open Sans"/>
              </a:rPr>
              <a:t>khá</a:t>
            </a:r>
            <a:r>
              <a:rPr lang="vi-VN" i="1" dirty="0">
                <a:solidFill>
                  <a:srgbClr val="100872"/>
                </a:solidFill>
                <a:latin typeface="Open Sans"/>
              </a:rPr>
              <a:t> hơn, sinh hoa </a:t>
            </a:r>
            <a:r>
              <a:rPr lang="vi-VN" i="1" dirty="0" err="1">
                <a:solidFill>
                  <a:srgbClr val="100872"/>
                </a:solidFill>
                <a:latin typeface="Open Sans"/>
              </a:rPr>
              <a:t>trái</a:t>
            </a:r>
            <a:r>
              <a:rPr lang="vi-VN" i="1" dirty="0">
                <a:solidFill>
                  <a:srgbClr val="100872"/>
                </a:solidFill>
                <a:latin typeface="Open Sans"/>
              </a:rPr>
              <a:t> </a:t>
            </a:r>
            <a:r>
              <a:rPr lang="vi-VN" i="1" dirty="0" err="1">
                <a:solidFill>
                  <a:srgbClr val="100872"/>
                </a:solidFill>
                <a:latin typeface="Open Sans"/>
              </a:rPr>
              <a:t>và</a:t>
            </a:r>
            <a:r>
              <a:rPr lang="vi-VN" i="1" dirty="0">
                <a:solidFill>
                  <a:srgbClr val="100872"/>
                </a:solidFill>
                <a:latin typeface="Open Sans"/>
              </a:rPr>
              <a:t> </a:t>
            </a:r>
            <a:r>
              <a:rPr lang="vi-VN" i="1" dirty="0" err="1">
                <a:solidFill>
                  <a:srgbClr val="100872"/>
                </a:solidFill>
                <a:latin typeface="Open Sans"/>
              </a:rPr>
              <a:t>giúp</a:t>
            </a:r>
            <a:r>
              <a:rPr lang="vi-VN" i="1" dirty="0">
                <a:solidFill>
                  <a:srgbClr val="100872"/>
                </a:solidFill>
                <a:latin typeface="Open Sans"/>
              </a:rPr>
              <a:t> </a:t>
            </a:r>
            <a:r>
              <a:rPr lang="vi-VN" i="1" dirty="0" err="1">
                <a:solidFill>
                  <a:srgbClr val="100872"/>
                </a:solidFill>
                <a:latin typeface="Open Sans"/>
              </a:rPr>
              <a:t>ích</a:t>
            </a:r>
            <a:r>
              <a:rPr lang="vi-VN" i="1" dirty="0">
                <a:solidFill>
                  <a:srgbClr val="100872"/>
                </a:solidFill>
                <a:latin typeface="Open Sans"/>
              </a:rPr>
              <a:t> cho </a:t>
            </a:r>
            <a:r>
              <a:rPr lang="vi-VN" i="1" dirty="0" err="1">
                <a:solidFill>
                  <a:srgbClr val="100872"/>
                </a:solidFill>
                <a:latin typeface="Open Sans"/>
              </a:rPr>
              <a:t>người</a:t>
            </a:r>
            <a:r>
              <a:rPr lang="vi-VN" i="1" dirty="0">
                <a:solidFill>
                  <a:srgbClr val="100872"/>
                </a:solidFill>
                <a:latin typeface="Open Sans"/>
              </a:rPr>
              <a:t> </a:t>
            </a:r>
            <a:r>
              <a:rPr lang="vi-VN" i="1" dirty="0" err="1">
                <a:solidFill>
                  <a:srgbClr val="100872"/>
                </a:solidFill>
                <a:latin typeface="Open Sans"/>
              </a:rPr>
              <a:t>khác</a:t>
            </a:r>
            <a:r>
              <a:rPr lang="vi-VN" i="1" dirty="0">
                <a:solidFill>
                  <a:srgbClr val="100872"/>
                </a:solidFill>
                <a:latin typeface="Open Sans"/>
              </a:rPr>
              <a:t>...”</a:t>
            </a:r>
            <a:endParaRPr lang="vi-VN" dirty="0">
              <a:solidFill>
                <a:srgbClr val="100872"/>
              </a:solidFill>
              <a:latin typeface="Open Sans"/>
            </a:endParaRPr>
          </a:p>
          <a:p>
            <a:r>
              <a:rPr lang="vi-VN" dirty="0">
                <a:solidFill>
                  <a:srgbClr val="100872"/>
                </a:solidFill>
                <a:latin typeface="Open Sans"/>
              </a:rPr>
              <a:t>Thư </a:t>
            </a:r>
            <a:r>
              <a:rPr lang="vi-VN" dirty="0" err="1">
                <a:solidFill>
                  <a:srgbClr val="100872"/>
                </a:solidFill>
                <a:latin typeface="Open Sans"/>
              </a:rPr>
              <a:t>thánh</a:t>
            </a:r>
            <a:r>
              <a:rPr lang="vi-VN" dirty="0">
                <a:solidFill>
                  <a:srgbClr val="100872"/>
                </a:solidFill>
                <a:latin typeface="Open Sans"/>
              </a:rPr>
              <a:t> I-</a:t>
            </a:r>
            <a:r>
              <a:rPr lang="vi-VN" dirty="0" err="1">
                <a:solidFill>
                  <a:srgbClr val="100872"/>
                </a:solidFill>
                <a:latin typeface="Open Sans"/>
              </a:rPr>
              <a:t>nhã</a:t>
            </a:r>
            <a:r>
              <a:rPr lang="vi-VN" dirty="0">
                <a:solidFill>
                  <a:srgbClr val="100872"/>
                </a:solidFill>
                <a:latin typeface="Open Sans"/>
              </a:rPr>
              <a:t> </a:t>
            </a:r>
            <a:r>
              <a:rPr lang="vi-VN" dirty="0" err="1">
                <a:solidFill>
                  <a:srgbClr val="100872"/>
                </a:solidFill>
                <a:latin typeface="Open Sans"/>
              </a:rPr>
              <a:t>gửi</a:t>
            </a:r>
            <a:r>
              <a:rPr lang="vi-VN" dirty="0">
                <a:solidFill>
                  <a:srgbClr val="100872"/>
                </a:solidFill>
                <a:latin typeface="Open Sans"/>
              </a:rPr>
              <a:t> cho </a:t>
            </a:r>
            <a:r>
              <a:rPr lang="vi-VN" dirty="0" err="1">
                <a:solidFill>
                  <a:srgbClr val="100872"/>
                </a:solidFill>
                <a:latin typeface="Open Sans"/>
              </a:rPr>
              <a:t>Manuel</a:t>
            </a:r>
            <a:r>
              <a:rPr lang="vi-VN" dirty="0">
                <a:solidFill>
                  <a:srgbClr val="100872"/>
                </a:solidFill>
                <a:latin typeface="Open Sans"/>
              </a:rPr>
              <a:t> </a:t>
            </a:r>
            <a:r>
              <a:rPr lang="vi-VN" dirty="0" err="1">
                <a:solidFill>
                  <a:srgbClr val="100872"/>
                </a:solidFill>
                <a:latin typeface="Open Sans"/>
              </a:rPr>
              <a:t>Miona</a:t>
            </a:r>
            <a:r>
              <a:rPr lang="vi-VN" dirty="0">
                <a:solidFill>
                  <a:srgbClr val="100872"/>
                </a:solidFill>
                <a:latin typeface="Open Sans"/>
              </a:rPr>
              <a:t>, </a:t>
            </a:r>
            <a:br>
              <a:rPr lang="vi-VN" dirty="0">
                <a:solidFill>
                  <a:srgbClr val="100872"/>
                </a:solidFill>
                <a:latin typeface="Open Sans"/>
              </a:rPr>
            </a:br>
            <a:r>
              <a:rPr lang="vi-VN" dirty="0">
                <a:solidFill>
                  <a:srgbClr val="100872"/>
                </a:solidFill>
                <a:latin typeface="Open Sans"/>
              </a:rPr>
              <a:t>16-11-1536</a:t>
            </a:r>
            <a:endParaRPr lang="vi-VN" b="0" i="0" dirty="0">
              <a:solidFill>
                <a:srgbClr val="100872"/>
              </a:solidFill>
              <a:effectLst/>
              <a:latin typeface="Open Sans"/>
            </a:endParaRPr>
          </a:p>
        </p:txBody>
      </p:sp>
      <p:pic>
        <p:nvPicPr>
          <p:cNvPr id="8" name="Picture 7">
            <a:extLst>
              <a:ext uri="{FF2B5EF4-FFF2-40B4-BE49-F238E27FC236}">
                <a16:creationId xmlns:a16="http://schemas.microsoft.com/office/drawing/2014/main" id="{44BA19A3-2818-41EA-99DD-8870C9338F08}"/>
              </a:ext>
            </a:extLst>
          </p:cNvPr>
          <p:cNvPicPr>
            <a:picLocks noChangeAspect="1"/>
          </p:cNvPicPr>
          <p:nvPr/>
        </p:nvPicPr>
        <p:blipFill>
          <a:blip r:embed="rId2"/>
          <a:stretch>
            <a:fillRect/>
          </a:stretch>
        </p:blipFill>
        <p:spPr>
          <a:xfrm>
            <a:off x="5338713" y="206380"/>
            <a:ext cx="4615992" cy="2801958"/>
          </a:xfrm>
          <a:prstGeom prst="rect">
            <a:avLst/>
          </a:prstGeom>
        </p:spPr>
      </p:pic>
    </p:spTree>
    <p:extLst>
      <p:ext uri="{BB962C8B-B14F-4D97-AF65-F5344CB8AC3E}">
        <p14:creationId xmlns:p14="http://schemas.microsoft.com/office/powerpoint/2010/main" val="268816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66964"/>
            <a:ext cx="3854528" cy="1278466"/>
          </a:xfrm>
        </p:spPr>
        <p:txBody>
          <a:bodyPr>
            <a:normAutofit/>
          </a:bodyPr>
          <a:lstStyle/>
          <a:p>
            <a:r>
              <a:rPr lang="en-US" sz="3200" dirty="0">
                <a:solidFill>
                  <a:srgbClr val="FF0000"/>
                </a:solidFill>
              </a:rPr>
              <a:t>Sứ </a:t>
            </a:r>
            <a:r>
              <a:rPr lang="en-US" sz="3200" dirty="0" err="1">
                <a:solidFill>
                  <a:srgbClr val="FF0000"/>
                </a:solidFill>
              </a:rPr>
              <a:t>vụ</a:t>
            </a:r>
            <a:r>
              <a:rPr lang="en-US" sz="3200" dirty="0">
                <a:solidFill>
                  <a:srgbClr val="FF0000"/>
                </a:solidFill>
              </a:rPr>
              <a:t> </a:t>
            </a:r>
            <a:r>
              <a:rPr lang="en-US" sz="3200" dirty="0" err="1">
                <a:solidFill>
                  <a:srgbClr val="FF0000"/>
                </a:solidFill>
              </a:rPr>
              <a:t>Ngôn</a:t>
            </a:r>
            <a:r>
              <a:rPr lang="en-US" sz="3200" dirty="0">
                <a:solidFill>
                  <a:srgbClr val="FF0000"/>
                </a:solidFill>
              </a:rPr>
              <a:t> </a:t>
            </a:r>
            <a:r>
              <a:rPr lang="en-US" sz="3200" dirty="0" err="1">
                <a:solidFill>
                  <a:srgbClr val="FF0000"/>
                </a:solidFill>
              </a:rPr>
              <a:t>Sứ</a:t>
            </a:r>
            <a:r>
              <a:rPr lang="en-US" sz="3200" dirty="0">
                <a:solidFill>
                  <a:srgbClr val="FF0000"/>
                </a:solidFill>
              </a:rPr>
              <a:t>  - Prophetic</a:t>
            </a:r>
          </a:p>
        </p:txBody>
      </p:sp>
      <p:sp>
        <p:nvSpPr>
          <p:cNvPr id="3" name="Content Placeholder 2"/>
          <p:cNvSpPr>
            <a:spLocks noGrp="1"/>
          </p:cNvSpPr>
          <p:nvPr>
            <p:ph idx="1"/>
          </p:nvPr>
        </p:nvSpPr>
        <p:spPr/>
        <p:txBody>
          <a:bodyPr>
            <a:normAutofit fontScale="92500" lnSpcReduction="20000"/>
          </a:bodyPr>
          <a:lstStyle/>
          <a:p>
            <a:r>
              <a:rPr lang="en-US" dirty="0" err="1"/>
              <a:t>Là</a:t>
            </a:r>
            <a:r>
              <a:rPr lang="en-US" dirty="0"/>
              <a:t> </a:t>
            </a:r>
            <a:r>
              <a:rPr lang="en-US" dirty="0" err="1"/>
              <a:t>người</a:t>
            </a:r>
            <a:r>
              <a:rPr lang="en-US" dirty="0"/>
              <a:t> </a:t>
            </a:r>
            <a:r>
              <a:rPr lang="en-US" dirty="0" err="1"/>
              <a:t>ngôn</a:t>
            </a:r>
            <a:r>
              <a:rPr lang="en-US" dirty="0"/>
              <a:t> </a:t>
            </a:r>
            <a:r>
              <a:rPr lang="en-US" dirty="0" err="1"/>
              <a:t>sứ</a:t>
            </a:r>
            <a:r>
              <a:rPr lang="en-US" dirty="0"/>
              <a:t> </a:t>
            </a:r>
            <a:r>
              <a:rPr lang="en-US" dirty="0" err="1"/>
              <a:t>của</a:t>
            </a:r>
            <a:r>
              <a:rPr lang="en-US" dirty="0"/>
              <a:t> </a:t>
            </a:r>
            <a:r>
              <a:rPr lang="en-US" dirty="0" err="1"/>
              <a:t>Chúa</a:t>
            </a:r>
            <a:r>
              <a:rPr lang="en-US" dirty="0"/>
              <a:t>, </a:t>
            </a:r>
            <a:r>
              <a:rPr lang="en-US" dirty="0" err="1"/>
              <a:t>người</a:t>
            </a:r>
            <a:r>
              <a:rPr lang="en-US" dirty="0"/>
              <a:t> </a:t>
            </a:r>
            <a:r>
              <a:rPr lang="en-US" dirty="0" err="1"/>
              <a:t>chứng</a:t>
            </a:r>
            <a:r>
              <a:rPr lang="en-US" dirty="0"/>
              <a:t> </a:t>
            </a:r>
            <a:r>
              <a:rPr lang="en-US" dirty="0" err="1"/>
              <a:t>nhân</a:t>
            </a:r>
            <a:r>
              <a:rPr lang="en-US" dirty="0"/>
              <a:t> </a:t>
            </a:r>
            <a:r>
              <a:rPr lang="en-US" dirty="0" err="1"/>
              <a:t>và</a:t>
            </a:r>
            <a:r>
              <a:rPr lang="en-US" dirty="0"/>
              <a:t> </a:t>
            </a:r>
            <a:r>
              <a:rPr lang="en-US" dirty="0" err="1"/>
              <a:t>kêu</a:t>
            </a:r>
            <a:r>
              <a:rPr lang="en-US" dirty="0"/>
              <a:t> </a:t>
            </a:r>
            <a:r>
              <a:rPr lang="en-US" dirty="0" err="1"/>
              <a:t>gọi</a:t>
            </a:r>
            <a:r>
              <a:rPr lang="en-US" dirty="0"/>
              <a:t> </a:t>
            </a:r>
            <a:r>
              <a:rPr lang="en-US" dirty="0" err="1"/>
              <a:t>dân</a:t>
            </a:r>
            <a:r>
              <a:rPr lang="en-US" dirty="0"/>
              <a:t> </a:t>
            </a:r>
            <a:r>
              <a:rPr lang="en-US" dirty="0" err="1"/>
              <a:t>Chúa</a:t>
            </a:r>
            <a:r>
              <a:rPr lang="en-US" dirty="0"/>
              <a:t> </a:t>
            </a:r>
            <a:r>
              <a:rPr lang="en-US" dirty="0" err="1"/>
              <a:t>ăn</a:t>
            </a:r>
            <a:r>
              <a:rPr lang="en-US" dirty="0"/>
              <a:t> </a:t>
            </a:r>
            <a:r>
              <a:rPr lang="en-US" dirty="0" err="1"/>
              <a:t>năn</a:t>
            </a:r>
            <a:r>
              <a:rPr lang="en-US" dirty="0"/>
              <a:t>, </a:t>
            </a:r>
            <a:r>
              <a:rPr lang="en-US" dirty="0" err="1"/>
              <a:t>sám</a:t>
            </a:r>
            <a:r>
              <a:rPr lang="en-US" dirty="0"/>
              <a:t> </a:t>
            </a:r>
            <a:r>
              <a:rPr lang="en-US" dirty="0" err="1"/>
              <a:t>hối</a:t>
            </a:r>
            <a:r>
              <a:rPr lang="en-US" dirty="0"/>
              <a:t>, </a:t>
            </a:r>
            <a:r>
              <a:rPr lang="en-US" dirty="0" err="1"/>
              <a:t>thường</a:t>
            </a:r>
            <a:r>
              <a:rPr lang="en-US" dirty="0"/>
              <a:t> hay </a:t>
            </a:r>
            <a:r>
              <a:rPr lang="en-US" dirty="0" err="1"/>
              <a:t>bị</a:t>
            </a:r>
            <a:r>
              <a:rPr lang="en-US" dirty="0"/>
              <a:t> </a:t>
            </a:r>
            <a:r>
              <a:rPr lang="en-US" dirty="0" err="1"/>
              <a:t>bách</a:t>
            </a:r>
            <a:r>
              <a:rPr lang="en-US" dirty="0"/>
              <a:t> </a:t>
            </a:r>
            <a:r>
              <a:rPr lang="en-US" dirty="0" err="1"/>
              <a:t>hại</a:t>
            </a:r>
            <a:r>
              <a:rPr lang="en-US" dirty="0"/>
              <a:t>, </a:t>
            </a:r>
            <a:r>
              <a:rPr lang="en-US" dirty="0" err="1"/>
              <a:t>hoặc</a:t>
            </a:r>
            <a:r>
              <a:rPr lang="en-US" dirty="0"/>
              <a:t> </a:t>
            </a:r>
            <a:r>
              <a:rPr lang="en-US" dirty="0" err="1"/>
              <a:t>giết</a:t>
            </a:r>
            <a:r>
              <a:rPr lang="en-US" dirty="0"/>
              <a:t> </a:t>
            </a:r>
            <a:r>
              <a:rPr lang="en-US" dirty="0" err="1"/>
              <a:t>vì</a:t>
            </a:r>
            <a:r>
              <a:rPr lang="en-US" dirty="0"/>
              <a:t> </a:t>
            </a:r>
            <a:r>
              <a:rPr lang="en-US" dirty="0" err="1"/>
              <a:t>công</a:t>
            </a:r>
            <a:r>
              <a:rPr lang="en-US" dirty="0"/>
              <a:t> </a:t>
            </a:r>
            <a:r>
              <a:rPr lang="en-US" dirty="0" err="1"/>
              <a:t>bố</a:t>
            </a:r>
            <a:r>
              <a:rPr lang="en-US" dirty="0"/>
              <a:t> </a:t>
            </a:r>
            <a:r>
              <a:rPr lang="en-US" dirty="0" err="1"/>
              <a:t>thông</a:t>
            </a:r>
            <a:r>
              <a:rPr lang="en-US" dirty="0"/>
              <a:t> </a:t>
            </a:r>
            <a:r>
              <a:rPr lang="en-US" dirty="0" err="1"/>
              <a:t>điệp</a:t>
            </a:r>
            <a:r>
              <a:rPr lang="en-US" dirty="0"/>
              <a:t> </a:t>
            </a:r>
            <a:r>
              <a:rPr lang="en-US" dirty="0" err="1"/>
              <a:t>của</a:t>
            </a:r>
            <a:r>
              <a:rPr lang="en-US" dirty="0"/>
              <a:t> </a:t>
            </a:r>
            <a:r>
              <a:rPr lang="en-US" dirty="0" err="1"/>
              <a:t>Chúa</a:t>
            </a:r>
            <a:r>
              <a:rPr lang="en-US" dirty="0"/>
              <a:t>.</a:t>
            </a:r>
          </a:p>
          <a:p>
            <a:r>
              <a:rPr lang="en-US" dirty="0" err="1"/>
              <a:t>Là</a:t>
            </a:r>
            <a:r>
              <a:rPr lang="en-US" dirty="0"/>
              <a:t> </a:t>
            </a:r>
            <a:r>
              <a:rPr lang="en-US" dirty="0" err="1"/>
              <a:t>mang</a:t>
            </a:r>
            <a:r>
              <a:rPr lang="en-US" dirty="0"/>
              <a:t> </a:t>
            </a:r>
            <a:r>
              <a:rPr lang="en-US" dirty="0" err="1"/>
              <a:t>niềm</a:t>
            </a:r>
            <a:r>
              <a:rPr lang="en-US" dirty="0"/>
              <a:t> tin, </a:t>
            </a:r>
            <a:r>
              <a:rPr lang="en-US" dirty="0" err="1"/>
              <a:t>tình</a:t>
            </a:r>
            <a:r>
              <a:rPr lang="en-US" dirty="0"/>
              <a:t> </a:t>
            </a:r>
            <a:r>
              <a:rPr lang="en-US" dirty="0" err="1"/>
              <a:t>yêu</a:t>
            </a:r>
            <a:r>
              <a:rPr lang="en-US" dirty="0"/>
              <a:t> </a:t>
            </a:r>
            <a:r>
              <a:rPr lang="en-US" dirty="0" err="1"/>
              <a:t>và</a:t>
            </a:r>
            <a:r>
              <a:rPr lang="en-US" dirty="0"/>
              <a:t> </a:t>
            </a:r>
            <a:r>
              <a:rPr lang="en-US" dirty="0" err="1"/>
              <a:t>hy</a:t>
            </a:r>
            <a:r>
              <a:rPr lang="en-US" dirty="0"/>
              <a:t> </a:t>
            </a:r>
            <a:r>
              <a:rPr lang="en-US" dirty="0" err="1"/>
              <a:t>vọng</a:t>
            </a:r>
            <a:r>
              <a:rPr lang="en-US" dirty="0"/>
              <a:t> </a:t>
            </a:r>
            <a:r>
              <a:rPr lang="en-US" dirty="0" err="1"/>
              <a:t>cho</a:t>
            </a:r>
            <a:r>
              <a:rPr lang="en-US" dirty="0"/>
              <a:t> </a:t>
            </a:r>
            <a:r>
              <a:rPr lang="en-US" dirty="0" err="1"/>
              <a:t>thế</a:t>
            </a:r>
            <a:r>
              <a:rPr lang="en-US" dirty="0"/>
              <a:t> </a:t>
            </a:r>
            <a:r>
              <a:rPr lang="en-US" dirty="0" err="1"/>
              <a:t>giới</a:t>
            </a:r>
            <a:r>
              <a:rPr lang="en-US" dirty="0"/>
              <a:t> chung </a:t>
            </a:r>
            <a:r>
              <a:rPr lang="en-US" dirty="0" err="1"/>
              <a:t>quanh</a:t>
            </a:r>
            <a:r>
              <a:rPr lang="en-US" dirty="0"/>
              <a:t> </a:t>
            </a:r>
            <a:r>
              <a:rPr lang="en-US" dirty="0" err="1"/>
              <a:t>mình</a:t>
            </a:r>
            <a:r>
              <a:rPr lang="en-US" dirty="0"/>
              <a:t>.</a:t>
            </a:r>
          </a:p>
          <a:p>
            <a:r>
              <a:rPr lang="en-US" dirty="0" err="1"/>
              <a:t>Là</a:t>
            </a:r>
            <a:r>
              <a:rPr lang="en-US" dirty="0"/>
              <a:t> </a:t>
            </a:r>
            <a:r>
              <a:rPr lang="en-US" dirty="0" err="1"/>
              <a:t>nhân</a:t>
            </a:r>
            <a:r>
              <a:rPr lang="en-US" dirty="0"/>
              <a:t> </a:t>
            </a:r>
            <a:r>
              <a:rPr lang="en-US" dirty="0" err="1"/>
              <a:t>chứng</a:t>
            </a:r>
            <a:r>
              <a:rPr lang="en-US" dirty="0"/>
              <a:t> </a:t>
            </a:r>
            <a:r>
              <a:rPr lang="en-US" dirty="0" err="1"/>
              <a:t>cho</a:t>
            </a:r>
            <a:r>
              <a:rPr lang="en-US" dirty="0"/>
              <a:t> </a:t>
            </a:r>
            <a:r>
              <a:rPr lang="en-US" dirty="0" err="1"/>
              <a:t>Tình</a:t>
            </a:r>
            <a:r>
              <a:rPr lang="en-US" dirty="0"/>
              <a:t> </a:t>
            </a:r>
            <a:r>
              <a:rPr lang="en-US" dirty="0" err="1"/>
              <a:t>Yêu</a:t>
            </a:r>
            <a:r>
              <a:rPr lang="en-US" dirty="0"/>
              <a:t> </a:t>
            </a:r>
            <a:r>
              <a:rPr lang="en-US" dirty="0" err="1"/>
              <a:t>vô</a:t>
            </a:r>
            <a:r>
              <a:rPr lang="en-US" dirty="0"/>
              <a:t> </a:t>
            </a:r>
            <a:r>
              <a:rPr lang="en-US" dirty="0" err="1"/>
              <a:t>điều</a:t>
            </a:r>
            <a:r>
              <a:rPr lang="en-US" dirty="0"/>
              <a:t> </a:t>
            </a:r>
            <a:r>
              <a:rPr lang="en-US" dirty="0" err="1"/>
              <a:t>kiện</a:t>
            </a:r>
            <a:r>
              <a:rPr lang="en-US" dirty="0"/>
              <a:t> </a:t>
            </a:r>
            <a:r>
              <a:rPr lang="en-US" dirty="0" err="1"/>
              <a:t>của</a:t>
            </a:r>
            <a:r>
              <a:rPr lang="en-US" dirty="0"/>
              <a:t> </a:t>
            </a:r>
            <a:r>
              <a:rPr lang="en-US" dirty="0" err="1"/>
              <a:t>Thiên</a:t>
            </a:r>
            <a:r>
              <a:rPr lang="en-US" dirty="0"/>
              <a:t> </a:t>
            </a:r>
            <a:r>
              <a:rPr lang="en-US" dirty="0" err="1"/>
              <a:t>Chúa</a:t>
            </a:r>
            <a:r>
              <a:rPr lang="en-US" dirty="0"/>
              <a:t> </a:t>
            </a:r>
          </a:p>
          <a:p>
            <a:r>
              <a:rPr lang="en-US" dirty="0"/>
              <a:t>Sứ </a:t>
            </a:r>
            <a:r>
              <a:rPr lang="en-US" dirty="0" err="1"/>
              <a:t>vụ</a:t>
            </a:r>
            <a:r>
              <a:rPr lang="en-US" dirty="0"/>
              <a:t> </a:t>
            </a:r>
            <a:r>
              <a:rPr lang="en-US" dirty="0" err="1"/>
              <a:t>Tiên</a:t>
            </a:r>
            <a:r>
              <a:rPr lang="en-US" dirty="0"/>
              <a:t> Tri </a:t>
            </a:r>
            <a:r>
              <a:rPr lang="en-US" dirty="0" err="1"/>
              <a:t>là</a:t>
            </a:r>
            <a:r>
              <a:rPr lang="en-US" dirty="0"/>
              <a:t> “</a:t>
            </a:r>
            <a:r>
              <a:rPr lang="en-US" dirty="0" err="1"/>
              <a:t>Lời</a:t>
            </a:r>
            <a:r>
              <a:rPr lang="en-US" dirty="0"/>
              <a:t> </a:t>
            </a:r>
            <a:r>
              <a:rPr lang="en-US" dirty="0" err="1"/>
              <a:t>Nói</a:t>
            </a:r>
            <a:r>
              <a:rPr lang="en-US" dirty="0"/>
              <a:t>”</a:t>
            </a:r>
          </a:p>
          <a:p>
            <a:endParaRPr lang="en-US" dirty="0"/>
          </a:p>
          <a:p>
            <a:r>
              <a:rPr lang="en-US" dirty="0">
                <a:solidFill>
                  <a:srgbClr val="0070C0"/>
                </a:solidFill>
              </a:rPr>
              <a:t>A </a:t>
            </a:r>
            <a:r>
              <a:rPr lang="en-US" b="1" dirty="0">
                <a:solidFill>
                  <a:srgbClr val="0070C0"/>
                </a:solidFill>
              </a:rPr>
              <a:t>prophet</a:t>
            </a:r>
            <a:r>
              <a:rPr lang="en-US" dirty="0">
                <a:solidFill>
                  <a:srgbClr val="0070C0"/>
                </a:solidFill>
              </a:rPr>
              <a:t> is a messenger sent by God, a person who speaks for God. He or she witnesses to God, calls people to conversion, and may also foretell the future. Prophets often are killed for their message.</a:t>
            </a:r>
          </a:p>
          <a:p>
            <a:r>
              <a:rPr lang="en-US" dirty="0">
                <a:solidFill>
                  <a:srgbClr val="0070C0"/>
                </a:solidFill>
              </a:rPr>
              <a:t>To bring faith, love and hope to the world in which we live</a:t>
            </a:r>
          </a:p>
          <a:p>
            <a:r>
              <a:rPr lang="en-US" dirty="0">
                <a:solidFill>
                  <a:srgbClr val="0070C0"/>
                </a:solidFill>
              </a:rPr>
              <a:t>To be witness of God’s unconditional love</a:t>
            </a:r>
          </a:p>
          <a:p>
            <a:r>
              <a:rPr lang="en-US" dirty="0">
                <a:solidFill>
                  <a:srgbClr val="0070C0"/>
                </a:solidFill>
              </a:rPr>
              <a:t>Prophetic is “Words”</a:t>
            </a:r>
          </a:p>
        </p:txBody>
      </p:sp>
      <p:sp>
        <p:nvSpPr>
          <p:cNvPr id="4" name="Text Placeholder 3"/>
          <p:cNvSpPr>
            <a:spLocks noGrp="1"/>
          </p:cNvSpPr>
          <p:nvPr>
            <p:ph type="body" sz="half" idx="2"/>
          </p:nvPr>
        </p:nvSpPr>
        <p:spPr>
          <a:xfrm>
            <a:off x="677334" y="1545429"/>
            <a:ext cx="3854528" cy="4777312"/>
          </a:xfrm>
        </p:spPr>
        <p:txBody>
          <a:bodyPr>
            <a:noAutofit/>
          </a:bodyPr>
          <a:lstStyle/>
          <a:p>
            <a:r>
              <a:rPr lang="en-US" sz="1800" dirty="0"/>
              <a:t>Ơn </a:t>
            </a:r>
            <a:r>
              <a:rPr lang="en-US" sz="1800" dirty="0" err="1"/>
              <a:t>gọi</a:t>
            </a:r>
            <a:r>
              <a:rPr lang="en-US" sz="1800" dirty="0"/>
              <a:t> </a:t>
            </a:r>
            <a:r>
              <a:rPr lang="en-US" sz="1800" dirty="0" err="1"/>
              <a:t>Đồng</a:t>
            </a:r>
            <a:r>
              <a:rPr lang="en-US" sz="1800" dirty="0"/>
              <a:t> Hành CLC </a:t>
            </a:r>
            <a:r>
              <a:rPr lang="en-US" sz="1800" dirty="0" err="1"/>
              <a:t>giúp</a:t>
            </a:r>
            <a:r>
              <a:rPr lang="en-US" sz="1800" dirty="0"/>
              <a:t> </a:t>
            </a:r>
            <a:r>
              <a:rPr lang="en-US" sz="1800" dirty="0" err="1"/>
              <a:t>mình</a:t>
            </a:r>
            <a:r>
              <a:rPr lang="en-US" sz="1800" dirty="0"/>
              <a:t> như </a:t>
            </a:r>
            <a:r>
              <a:rPr lang="en-US" sz="1800" dirty="0" err="1"/>
              <a:t>thế</a:t>
            </a:r>
            <a:r>
              <a:rPr lang="en-US" sz="1800" dirty="0"/>
              <a:t> </a:t>
            </a:r>
            <a:r>
              <a:rPr lang="en-US" sz="1800" dirty="0" err="1"/>
              <a:t>nào</a:t>
            </a:r>
            <a:r>
              <a:rPr lang="en-US" sz="1800" dirty="0"/>
              <a:t> </a:t>
            </a:r>
            <a:r>
              <a:rPr lang="en-US" sz="1800" dirty="0" err="1"/>
              <a:t>trong</a:t>
            </a:r>
            <a:r>
              <a:rPr lang="en-US" sz="1800" dirty="0"/>
              <a:t> sứ </a:t>
            </a:r>
            <a:r>
              <a:rPr lang="en-US" sz="1800" dirty="0" err="1"/>
              <a:t>vụ</a:t>
            </a:r>
            <a:r>
              <a:rPr lang="en-US" sz="1800" dirty="0"/>
              <a:t> </a:t>
            </a:r>
            <a:r>
              <a:rPr lang="en-US" sz="1800" dirty="0" err="1"/>
              <a:t>Tiên</a:t>
            </a:r>
            <a:r>
              <a:rPr lang="en-US" sz="1800" dirty="0"/>
              <a:t> Tri?</a:t>
            </a:r>
          </a:p>
          <a:p>
            <a:r>
              <a:rPr lang="en-US" sz="1800" dirty="0" err="1"/>
              <a:t>Sống</a:t>
            </a:r>
            <a:r>
              <a:rPr lang="en-US" sz="1800" dirty="0"/>
              <a:t> </a:t>
            </a:r>
            <a:r>
              <a:rPr lang="en-US" sz="1800" dirty="0" err="1"/>
              <a:t>trọn</a:t>
            </a:r>
            <a:r>
              <a:rPr lang="en-US" sz="1800" dirty="0"/>
              <a:t> </a:t>
            </a:r>
            <a:r>
              <a:rPr lang="en-US" sz="1800" dirty="0" err="1"/>
              <a:t>vẹn</a:t>
            </a:r>
            <a:r>
              <a:rPr lang="en-US" sz="1800" dirty="0"/>
              <a:t> </a:t>
            </a:r>
            <a:r>
              <a:rPr lang="en-US" sz="1800" dirty="0" err="1"/>
              <a:t>ơn</a:t>
            </a:r>
            <a:r>
              <a:rPr lang="en-US" sz="1800" dirty="0"/>
              <a:t> </a:t>
            </a:r>
            <a:r>
              <a:rPr lang="en-US" sz="1800" dirty="0" err="1"/>
              <a:t>gọi</a:t>
            </a:r>
            <a:r>
              <a:rPr lang="en-US" sz="1800" dirty="0"/>
              <a:t> </a:t>
            </a:r>
            <a:r>
              <a:rPr lang="en-US" sz="1800" dirty="0" err="1"/>
              <a:t>của</a:t>
            </a:r>
            <a:r>
              <a:rPr lang="en-US" sz="1800" dirty="0"/>
              <a:t> </a:t>
            </a:r>
            <a:r>
              <a:rPr lang="en-US" sz="1800" dirty="0" err="1"/>
              <a:t>cá</a:t>
            </a:r>
            <a:r>
              <a:rPr lang="en-US" sz="1800" dirty="0"/>
              <a:t> </a:t>
            </a:r>
            <a:r>
              <a:rPr lang="en-US" sz="1800" dirty="0" err="1"/>
              <a:t>biệt</a:t>
            </a:r>
            <a:r>
              <a:rPr lang="en-US" sz="1800" dirty="0"/>
              <a:t> </a:t>
            </a:r>
            <a:r>
              <a:rPr lang="en-US" sz="1800" dirty="0" err="1"/>
              <a:t>của</a:t>
            </a:r>
            <a:r>
              <a:rPr lang="en-US" sz="1800" dirty="0"/>
              <a:t> </a:t>
            </a:r>
            <a:r>
              <a:rPr lang="en-US" sz="1800" dirty="0" err="1"/>
              <a:t>mình</a:t>
            </a:r>
            <a:r>
              <a:rPr lang="en-US" sz="1800" dirty="0"/>
              <a:t>, </a:t>
            </a:r>
            <a:r>
              <a:rPr lang="en-US" sz="1800" dirty="0" err="1"/>
              <a:t>Gỉang</a:t>
            </a:r>
            <a:r>
              <a:rPr lang="en-US" sz="1800" dirty="0"/>
              <a:t> Viên GL, </a:t>
            </a:r>
            <a:r>
              <a:rPr lang="vi-VN" sz="1800" dirty="0"/>
              <a:t>cộng đoàn giúp </a:t>
            </a:r>
            <a:r>
              <a:rPr lang="en-US" sz="1800" dirty="0" err="1"/>
              <a:t>nhận</a:t>
            </a:r>
            <a:r>
              <a:rPr lang="en-US" sz="1800" dirty="0"/>
              <a:t> </a:t>
            </a:r>
            <a:r>
              <a:rPr lang="en-US" sz="1800" dirty="0" err="1"/>
              <a:t>định</a:t>
            </a:r>
            <a:r>
              <a:rPr lang="en-US" sz="1800" dirty="0"/>
              <a:t>, </a:t>
            </a:r>
            <a:r>
              <a:rPr lang="en-US" sz="1800" dirty="0" err="1"/>
              <a:t>tổ</a:t>
            </a:r>
            <a:r>
              <a:rPr lang="en-US" sz="1800" dirty="0"/>
              <a:t> </a:t>
            </a:r>
            <a:r>
              <a:rPr lang="en-US" sz="1800" dirty="0" err="1"/>
              <a:t>chức</a:t>
            </a:r>
            <a:r>
              <a:rPr lang="en-US" sz="1800" dirty="0"/>
              <a:t> </a:t>
            </a:r>
            <a:r>
              <a:rPr lang="en-US" sz="1800" dirty="0" err="1"/>
              <a:t>các</a:t>
            </a:r>
            <a:r>
              <a:rPr lang="en-US" sz="1800" dirty="0"/>
              <a:t> </a:t>
            </a:r>
            <a:r>
              <a:rPr lang="en-US" sz="1800" dirty="0" err="1"/>
              <a:t>khóa</a:t>
            </a:r>
            <a:r>
              <a:rPr lang="en-US" sz="1800" dirty="0"/>
              <a:t> </a:t>
            </a:r>
            <a:r>
              <a:rPr lang="en-US" sz="1800" dirty="0" err="1"/>
              <a:t>tĩnh</a:t>
            </a:r>
            <a:r>
              <a:rPr lang="en-US" sz="1800" dirty="0"/>
              <a:t> </a:t>
            </a:r>
            <a:r>
              <a:rPr lang="en-US" sz="1800" dirty="0" err="1"/>
              <a:t>tâm</a:t>
            </a:r>
            <a:r>
              <a:rPr lang="en-US" sz="1800" dirty="0"/>
              <a:t>, workshop</a:t>
            </a:r>
            <a:r>
              <a:rPr lang="vi-VN" sz="1800" dirty="0"/>
              <a:t>s</a:t>
            </a:r>
            <a:r>
              <a:rPr lang="en-US" sz="1800" dirty="0"/>
              <a:t>, SEED Retreat, </a:t>
            </a:r>
            <a:r>
              <a:rPr lang="en-US" sz="1800" dirty="0" err="1"/>
              <a:t>các</a:t>
            </a:r>
            <a:r>
              <a:rPr lang="en-US" sz="1800" dirty="0"/>
              <a:t> </a:t>
            </a:r>
            <a:r>
              <a:rPr lang="en-US" sz="1800" dirty="0" err="1"/>
              <a:t>buổi</a:t>
            </a:r>
            <a:r>
              <a:rPr lang="en-US" sz="1800" dirty="0"/>
              <a:t> </a:t>
            </a:r>
            <a:r>
              <a:rPr lang="en-US" sz="1800" dirty="0" err="1"/>
              <a:t>họp</a:t>
            </a:r>
            <a:r>
              <a:rPr lang="en-US" sz="1800" dirty="0"/>
              <a:t> </a:t>
            </a:r>
            <a:r>
              <a:rPr lang="en-US" sz="1800" dirty="0" err="1"/>
              <a:t>nhóm</a:t>
            </a:r>
            <a:r>
              <a:rPr lang="en-US" sz="1800" dirty="0"/>
              <a:t>, pro-life stand </a:t>
            </a:r>
          </a:p>
          <a:p>
            <a:endParaRPr lang="en-US" sz="1800" dirty="0"/>
          </a:p>
          <a:p>
            <a:r>
              <a:rPr lang="en-US" sz="1800" dirty="0">
                <a:solidFill>
                  <a:srgbClr val="0070C0"/>
                </a:solidFill>
              </a:rPr>
              <a:t>How CLC vocation helped me in with my prophetic vocation?</a:t>
            </a:r>
            <a:endParaRPr lang="vi-VN" sz="1800" dirty="0">
              <a:solidFill>
                <a:srgbClr val="0070C0"/>
              </a:solidFill>
            </a:endParaRPr>
          </a:p>
          <a:p>
            <a:r>
              <a:rPr lang="en-US" sz="1800" dirty="0">
                <a:solidFill>
                  <a:srgbClr val="0070C0"/>
                </a:solidFill>
              </a:rPr>
              <a:t>Live out your personal vocation fully, </a:t>
            </a:r>
            <a:r>
              <a:rPr lang="vi-VN" sz="1800" dirty="0" err="1">
                <a:solidFill>
                  <a:srgbClr val="0070C0"/>
                </a:solidFill>
              </a:rPr>
              <a:t>community</a:t>
            </a:r>
            <a:r>
              <a:rPr lang="vi-VN" sz="1800" dirty="0">
                <a:solidFill>
                  <a:srgbClr val="0070C0"/>
                </a:solidFill>
              </a:rPr>
              <a:t> </a:t>
            </a:r>
            <a:r>
              <a:rPr lang="vi-VN" sz="1800" dirty="0" err="1">
                <a:solidFill>
                  <a:srgbClr val="0070C0"/>
                </a:solidFill>
              </a:rPr>
              <a:t>helps</a:t>
            </a:r>
            <a:r>
              <a:rPr lang="vi-VN" sz="1800" dirty="0">
                <a:solidFill>
                  <a:srgbClr val="0070C0"/>
                </a:solidFill>
              </a:rPr>
              <a:t> </a:t>
            </a:r>
            <a:r>
              <a:rPr lang="en-US" sz="1800" dirty="0">
                <a:solidFill>
                  <a:srgbClr val="0070C0"/>
                </a:solidFill>
              </a:rPr>
              <a:t>discerning spirit in all that you do and all that you are….</a:t>
            </a:r>
          </a:p>
        </p:txBody>
      </p:sp>
      <p:pic>
        <p:nvPicPr>
          <p:cNvPr id="5" name="Content Placeholder 5"/>
          <p:cNvPicPr>
            <a:picLocks noChangeAspect="1"/>
          </p:cNvPicPr>
          <p:nvPr/>
        </p:nvPicPr>
        <p:blipFill>
          <a:blip r:embed="rId3"/>
          <a:stretch>
            <a:fillRect/>
          </a:stretch>
        </p:blipFill>
        <p:spPr>
          <a:xfrm>
            <a:off x="4849103" y="447172"/>
            <a:ext cx="5396214" cy="3553223"/>
          </a:xfrm>
          <a:prstGeom prst="rect">
            <a:avLst/>
          </a:prstGeom>
        </p:spPr>
      </p:pic>
    </p:spTree>
    <p:extLst>
      <p:ext uri="{BB962C8B-B14F-4D97-AF65-F5344CB8AC3E}">
        <p14:creationId xmlns:p14="http://schemas.microsoft.com/office/powerpoint/2010/main" val="328927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634" y="621526"/>
            <a:ext cx="3854528" cy="1278466"/>
          </a:xfrm>
        </p:spPr>
        <p:txBody>
          <a:bodyPr>
            <a:normAutofit/>
          </a:bodyPr>
          <a:lstStyle/>
          <a:p>
            <a:r>
              <a:rPr lang="en-US" sz="3200" dirty="0">
                <a:solidFill>
                  <a:srgbClr val="FF0000"/>
                </a:solidFill>
              </a:rPr>
              <a:t>Sứ </a:t>
            </a:r>
            <a:r>
              <a:rPr lang="en-US" sz="3200" dirty="0" err="1">
                <a:solidFill>
                  <a:srgbClr val="FF0000"/>
                </a:solidFill>
              </a:rPr>
              <a:t>vụ</a:t>
            </a:r>
            <a:r>
              <a:rPr lang="en-US" sz="3200" dirty="0">
                <a:solidFill>
                  <a:srgbClr val="FF0000"/>
                </a:solidFill>
              </a:rPr>
              <a:t> </a:t>
            </a:r>
            <a:r>
              <a:rPr lang="en-US" sz="3200" dirty="0" err="1">
                <a:solidFill>
                  <a:srgbClr val="FF0000"/>
                </a:solidFill>
              </a:rPr>
              <a:t>Vương</a:t>
            </a:r>
            <a:r>
              <a:rPr lang="en-US" sz="3200" dirty="0">
                <a:solidFill>
                  <a:srgbClr val="FF0000"/>
                </a:solidFill>
              </a:rPr>
              <a:t> </a:t>
            </a:r>
            <a:r>
              <a:rPr lang="en-US" sz="3200" dirty="0" err="1">
                <a:solidFill>
                  <a:srgbClr val="FF0000"/>
                </a:solidFill>
              </a:rPr>
              <a:t>Đế</a:t>
            </a:r>
            <a:r>
              <a:rPr lang="en-US" sz="3200" dirty="0">
                <a:solidFill>
                  <a:srgbClr val="FF0000"/>
                </a:solidFill>
              </a:rPr>
              <a:t> - Royal Mission</a:t>
            </a:r>
          </a:p>
        </p:txBody>
      </p:sp>
      <p:sp>
        <p:nvSpPr>
          <p:cNvPr id="3" name="Content Placeholder 2"/>
          <p:cNvSpPr>
            <a:spLocks noGrp="1"/>
          </p:cNvSpPr>
          <p:nvPr>
            <p:ph idx="1"/>
          </p:nvPr>
        </p:nvSpPr>
        <p:spPr/>
        <p:txBody>
          <a:bodyPr/>
          <a:lstStyle/>
          <a:p>
            <a:r>
              <a:rPr lang="en-US" dirty="0">
                <a:latin typeface="Arial Unicode MS" panose="020B0604020202020204" pitchFamily="34" charset="-128"/>
                <a:ea typeface="Arial Unicode MS" panose="020B0604020202020204" pitchFamily="34" charset="-128"/>
                <a:cs typeface="Arial Unicode MS" panose="020B0604020202020204" pitchFamily="34" charset="-128"/>
              </a:rPr>
              <a:t>Sứ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vụ</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Vương</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Đế</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trong</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nước</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Chúa</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là</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Phục</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Vụ</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anh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chị</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em</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là</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Làm</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vi-VN" dirty="0">
                <a:latin typeface="Arial Unicode MS" panose="020B0604020202020204" pitchFamily="34" charset="-128"/>
                <a:ea typeface="Arial Unicode MS" panose="020B0604020202020204" pitchFamily="34" charset="-128"/>
                <a:cs typeface="Arial Unicode MS" panose="020B0604020202020204" pitchFamily="34" charset="-128"/>
              </a:rPr>
              <a:t>"Nước tôi không thuộc về thế gian này</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Gioan</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18:36)</a:t>
            </a:r>
          </a:p>
          <a:p>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Là</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phục</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vụ</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và</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yêu</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anh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chị</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em</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như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Chúa</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Giêsu</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đã</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vi-VN" dirty="0">
                <a:latin typeface="Arial Unicode MS" panose="020B0604020202020204" pitchFamily="34" charset="-128"/>
                <a:ea typeface="Arial Unicode MS" panose="020B0604020202020204" pitchFamily="34" charset="-128"/>
                <a:cs typeface="Arial Unicode MS" panose="020B0604020202020204" pitchFamily="34" charset="-128"/>
              </a:rPr>
              <a:t>yêu</a:t>
            </a: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Là</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săn</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sóc</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toàn</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diện</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con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người</a:t>
            </a: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p>
          <a:p>
            <a:r>
              <a:rPr lang="en-US"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Royal Mission is “DEEDS”, is serving in God’s Kingdom, “My kingdom does not belong to this world” (John 18:36)</a:t>
            </a:r>
          </a:p>
          <a:p>
            <a:r>
              <a:rPr lang="en-US"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To serve and love others as Christ did</a:t>
            </a:r>
          </a:p>
          <a:p>
            <a:r>
              <a:rPr lang="en-US"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Care for the whole person (CP)</a:t>
            </a:r>
          </a:p>
          <a:p>
            <a:endParaRPr lang="en-US" dirty="0"/>
          </a:p>
          <a:p>
            <a:endParaRPr lang="en-US" dirty="0"/>
          </a:p>
        </p:txBody>
      </p:sp>
      <p:sp>
        <p:nvSpPr>
          <p:cNvPr id="4" name="Text Placeholder 3"/>
          <p:cNvSpPr>
            <a:spLocks noGrp="1"/>
          </p:cNvSpPr>
          <p:nvPr>
            <p:ph type="body" sz="half" idx="2"/>
          </p:nvPr>
        </p:nvSpPr>
        <p:spPr>
          <a:xfrm>
            <a:off x="677334" y="2192694"/>
            <a:ext cx="3854528" cy="3629607"/>
          </a:xfrm>
        </p:spPr>
        <p:txBody>
          <a:bodyPr>
            <a:normAutofit/>
          </a:bodyPr>
          <a:lstStyle/>
          <a:p>
            <a:r>
              <a:rPr lang="en-US" sz="1800" dirty="0">
                <a:latin typeface="Arial Unicode MS" panose="020B0604020202020204" pitchFamily="34" charset="-128"/>
                <a:ea typeface="Arial Unicode MS" panose="020B0604020202020204" pitchFamily="34" charset="-128"/>
                <a:cs typeface="Arial Unicode MS" panose="020B0604020202020204" pitchFamily="34" charset="-128"/>
              </a:rPr>
              <a:t>Ơn </a:t>
            </a:r>
            <a:r>
              <a:rPr lang="en-US" sz="1800" dirty="0" err="1">
                <a:latin typeface="Arial Unicode MS" panose="020B0604020202020204" pitchFamily="34" charset="-128"/>
                <a:ea typeface="Arial Unicode MS" panose="020B0604020202020204" pitchFamily="34" charset="-128"/>
                <a:cs typeface="Arial Unicode MS" panose="020B0604020202020204" pitchFamily="34" charset="-128"/>
              </a:rPr>
              <a:t>gọi</a:t>
            </a:r>
            <a:r>
              <a:rPr lang="en-US" sz="18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800" dirty="0" err="1">
                <a:latin typeface="Arial Unicode MS" panose="020B0604020202020204" pitchFamily="34" charset="-128"/>
                <a:ea typeface="Arial Unicode MS" panose="020B0604020202020204" pitchFamily="34" charset="-128"/>
                <a:cs typeface="Arial Unicode MS" panose="020B0604020202020204" pitchFamily="34" charset="-128"/>
              </a:rPr>
              <a:t>Đồng</a:t>
            </a:r>
            <a:r>
              <a:rPr lang="en-US" sz="1800" dirty="0">
                <a:latin typeface="Arial Unicode MS" panose="020B0604020202020204" pitchFamily="34" charset="-128"/>
                <a:ea typeface="Arial Unicode MS" panose="020B0604020202020204" pitchFamily="34" charset="-128"/>
                <a:cs typeface="Arial Unicode MS" panose="020B0604020202020204" pitchFamily="34" charset="-128"/>
              </a:rPr>
              <a:t> Hành CLC </a:t>
            </a:r>
            <a:r>
              <a:rPr lang="en-US" sz="1800" dirty="0" err="1">
                <a:latin typeface="Arial Unicode MS" panose="020B0604020202020204" pitchFamily="34" charset="-128"/>
                <a:ea typeface="Arial Unicode MS" panose="020B0604020202020204" pitchFamily="34" charset="-128"/>
                <a:cs typeface="Arial Unicode MS" panose="020B0604020202020204" pitchFamily="34" charset="-128"/>
              </a:rPr>
              <a:t>giúp</a:t>
            </a:r>
            <a:r>
              <a:rPr lang="en-US" sz="18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800" dirty="0" err="1">
                <a:latin typeface="Arial Unicode MS" panose="020B0604020202020204" pitchFamily="34" charset="-128"/>
                <a:ea typeface="Arial Unicode MS" panose="020B0604020202020204" pitchFamily="34" charset="-128"/>
                <a:cs typeface="Arial Unicode MS" panose="020B0604020202020204" pitchFamily="34" charset="-128"/>
              </a:rPr>
              <a:t>mình</a:t>
            </a:r>
            <a:r>
              <a:rPr lang="en-US" sz="1800" dirty="0">
                <a:latin typeface="Arial Unicode MS" panose="020B0604020202020204" pitchFamily="34" charset="-128"/>
                <a:ea typeface="Arial Unicode MS" panose="020B0604020202020204" pitchFamily="34" charset="-128"/>
                <a:cs typeface="Arial Unicode MS" panose="020B0604020202020204" pitchFamily="34" charset="-128"/>
              </a:rPr>
              <a:t> như </a:t>
            </a:r>
            <a:r>
              <a:rPr lang="en-US" sz="1800" dirty="0" err="1">
                <a:latin typeface="Arial Unicode MS" panose="020B0604020202020204" pitchFamily="34" charset="-128"/>
                <a:ea typeface="Arial Unicode MS" panose="020B0604020202020204" pitchFamily="34" charset="-128"/>
                <a:cs typeface="Arial Unicode MS" panose="020B0604020202020204" pitchFamily="34" charset="-128"/>
              </a:rPr>
              <a:t>thế</a:t>
            </a:r>
            <a:r>
              <a:rPr lang="en-US" sz="18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800" dirty="0" err="1">
                <a:latin typeface="Arial Unicode MS" panose="020B0604020202020204" pitchFamily="34" charset="-128"/>
                <a:ea typeface="Arial Unicode MS" panose="020B0604020202020204" pitchFamily="34" charset="-128"/>
                <a:cs typeface="Arial Unicode MS" panose="020B0604020202020204" pitchFamily="34" charset="-128"/>
              </a:rPr>
              <a:t>nào</a:t>
            </a:r>
            <a:r>
              <a:rPr lang="en-US" sz="18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800" dirty="0" err="1">
                <a:latin typeface="Arial Unicode MS" panose="020B0604020202020204" pitchFamily="34" charset="-128"/>
                <a:ea typeface="Arial Unicode MS" panose="020B0604020202020204" pitchFamily="34" charset="-128"/>
                <a:cs typeface="Arial Unicode MS" panose="020B0604020202020204" pitchFamily="34" charset="-128"/>
              </a:rPr>
              <a:t>trong</a:t>
            </a:r>
            <a:r>
              <a:rPr lang="en-US" sz="1800" dirty="0">
                <a:latin typeface="Arial Unicode MS" panose="020B0604020202020204" pitchFamily="34" charset="-128"/>
                <a:ea typeface="Arial Unicode MS" panose="020B0604020202020204" pitchFamily="34" charset="-128"/>
                <a:cs typeface="Arial Unicode MS" panose="020B0604020202020204" pitchFamily="34" charset="-128"/>
              </a:rPr>
              <a:t> sứ </a:t>
            </a:r>
            <a:r>
              <a:rPr lang="en-US" sz="1800" dirty="0" err="1">
                <a:latin typeface="Arial Unicode MS" panose="020B0604020202020204" pitchFamily="34" charset="-128"/>
                <a:ea typeface="Arial Unicode MS" panose="020B0604020202020204" pitchFamily="34" charset="-128"/>
                <a:cs typeface="Arial Unicode MS" panose="020B0604020202020204" pitchFamily="34" charset="-128"/>
              </a:rPr>
              <a:t>vụ</a:t>
            </a:r>
            <a:r>
              <a:rPr lang="en-US" sz="18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800" dirty="0" err="1">
                <a:latin typeface="Arial Unicode MS" panose="020B0604020202020204" pitchFamily="34" charset="-128"/>
                <a:ea typeface="Arial Unicode MS" panose="020B0604020202020204" pitchFamily="34" charset="-128"/>
                <a:cs typeface="Arial Unicode MS" panose="020B0604020202020204" pitchFamily="34" charset="-128"/>
              </a:rPr>
              <a:t>vương</a:t>
            </a:r>
            <a:r>
              <a:rPr lang="en-US" sz="18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800" dirty="0" err="1">
                <a:latin typeface="Arial Unicode MS" panose="020B0604020202020204" pitchFamily="34" charset="-128"/>
                <a:ea typeface="Arial Unicode MS" panose="020B0604020202020204" pitchFamily="34" charset="-128"/>
                <a:cs typeface="Arial Unicode MS" panose="020B0604020202020204" pitchFamily="34" charset="-128"/>
              </a:rPr>
              <a:t>đế</a:t>
            </a:r>
            <a:r>
              <a:rPr lang="en-US" sz="18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800" dirty="0" err="1">
                <a:latin typeface="Arial Unicode MS" panose="020B0604020202020204" pitchFamily="34" charset="-128"/>
                <a:ea typeface="Arial Unicode MS" panose="020B0604020202020204" pitchFamily="34" charset="-128"/>
                <a:cs typeface="Arial Unicode MS" panose="020B0604020202020204" pitchFamily="34" charset="-128"/>
              </a:rPr>
              <a:t>này</a:t>
            </a:r>
            <a:r>
              <a:rPr lang="en-US" sz="1800" dirty="0">
                <a:latin typeface="Arial Unicode MS" panose="020B0604020202020204" pitchFamily="34" charset="-128"/>
                <a:ea typeface="Arial Unicode MS" panose="020B0604020202020204" pitchFamily="34" charset="-128"/>
                <a:cs typeface="Arial Unicode MS" panose="020B0604020202020204" pitchFamily="34" charset="-128"/>
              </a:rPr>
              <a:t>?</a:t>
            </a:r>
          </a:p>
          <a:p>
            <a:r>
              <a:rPr lang="en-US" sz="1800" dirty="0" err="1">
                <a:latin typeface="Arial Unicode MS" panose="020B0604020202020204" pitchFamily="34" charset="-128"/>
                <a:ea typeface="Arial Unicode MS" panose="020B0604020202020204" pitchFamily="34" charset="-128"/>
                <a:cs typeface="Arial Unicode MS" panose="020B0604020202020204" pitchFamily="34" charset="-128"/>
              </a:rPr>
              <a:t>Phục</a:t>
            </a:r>
            <a:r>
              <a:rPr lang="en-US" sz="18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800" dirty="0" err="1">
                <a:latin typeface="Arial Unicode MS" panose="020B0604020202020204" pitchFamily="34" charset="-128"/>
                <a:ea typeface="Arial Unicode MS" panose="020B0604020202020204" pitchFamily="34" charset="-128"/>
                <a:cs typeface="Arial Unicode MS" panose="020B0604020202020204" pitchFamily="34" charset="-128"/>
              </a:rPr>
              <a:t>vụ</a:t>
            </a:r>
            <a:r>
              <a:rPr lang="en-US" sz="18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800" dirty="0" err="1">
                <a:latin typeface="Arial Unicode MS" panose="020B0604020202020204" pitchFamily="34" charset="-128"/>
                <a:ea typeface="Arial Unicode MS" panose="020B0604020202020204" pitchFamily="34" charset="-128"/>
                <a:cs typeface="Arial Unicode MS" panose="020B0604020202020204" pitchFamily="34" charset="-128"/>
              </a:rPr>
              <a:t>gia</a:t>
            </a:r>
            <a:r>
              <a:rPr lang="en-US" sz="18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800" dirty="0" err="1">
                <a:latin typeface="Arial Unicode MS" panose="020B0604020202020204" pitchFamily="34" charset="-128"/>
                <a:ea typeface="Arial Unicode MS" panose="020B0604020202020204" pitchFamily="34" charset="-128"/>
                <a:cs typeface="Arial Unicode MS" panose="020B0604020202020204" pitchFamily="34" charset="-128"/>
              </a:rPr>
              <a:t>đình</a:t>
            </a:r>
            <a:r>
              <a:rPr lang="en-US" sz="18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800" dirty="0" err="1">
                <a:latin typeface="Arial Unicode MS" panose="020B0604020202020204" pitchFamily="34" charset="-128"/>
                <a:ea typeface="Arial Unicode MS" panose="020B0604020202020204" pitchFamily="34" charset="-128"/>
                <a:cs typeface="Arial Unicode MS" panose="020B0604020202020204" pitchFamily="34" charset="-128"/>
              </a:rPr>
              <a:t>cá</a:t>
            </a:r>
            <a:r>
              <a:rPr lang="en-US" sz="18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800" dirty="0" err="1">
                <a:latin typeface="Arial Unicode MS" panose="020B0604020202020204" pitchFamily="34" charset="-128"/>
                <a:ea typeface="Arial Unicode MS" panose="020B0604020202020204" pitchFamily="34" charset="-128"/>
                <a:cs typeface="Arial Unicode MS" panose="020B0604020202020204" pitchFamily="34" charset="-128"/>
              </a:rPr>
              <a:t>nhân</a:t>
            </a:r>
            <a:r>
              <a:rPr lang="en-US" sz="18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800" dirty="0" err="1">
                <a:latin typeface="Arial Unicode MS" panose="020B0604020202020204" pitchFamily="34" charset="-128"/>
                <a:ea typeface="Arial Unicode MS" panose="020B0604020202020204" pitchFamily="34" charset="-128"/>
                <a:cs typeface="Arial Unicode MS" panose="020B0604020202020204" pitchFamily="34" charset="-128"/>
              </a:rPr>
              <a:t>Đời</a:t>
            </a:r>
            <a:r>
              <a:rPr lang="en-US" sz="18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800" dirty="0" err="1">
                <a:latin typeface="Arial Unicode MS" panose="020B0604020202020204" pitchFamily="34" charset="-128"/>
                <a:ea typeface="Arial Unicode MS" panose="020B0604020202020204" pitchFamily="34" charset="-128"/>
                <a:cs typeface="Arial Unicode MS" panose="020B0604020202020204" pitchFamily="34" charset="-128"/>
              </a:rPr>
              <a:t>sống</a:t>
            </a:r>
            <a:r>
              <a:rPr lang="en-US" sz="18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800" dirty="0" err="1">
                <a:latin typeface="Arial Unicode MS" panose="020B0604020202020204" pitchFamily="34" charset="-128"/>
                <a:ea typeface="Arial Unicode MS" panose="020B0604020202020204" pitchFamily="34" charset="-128"/>
                <a:cs typeface="Arial Unicode MS" panose="020B0604020202020204" pitchFamily="34" charset="-128"/>
              </a:rPr>
              <a:t>cộng</a:t>
            </a:r>
            <a:r>
              <a:rPr lang="en-US" sz="18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800" dirty="0" err="1">
                <a:latin typeface="Arial Unicode MS" panose="020B0604020202020204" pitchFamily="34" charset="-128"/>
                <a:ea typeface="Arial Unicode MS" panose="020B0604020202020204" pitchFamily="34" charset="-128"/>
                <a:cs typeface="Arial Unicode MS" panose="020B0604020202020204" pitchFamily="34" charset="-128"/>
              </a:rPr>
              <a:t>đoàn</a:t>
            </a:r>
            <a:r>
              <a:rPr lang="en-US" sz="18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800" dirty="0" err="1">
                <a:latin typeface="Arial Unicode MS" panose="020B0604020202020204" pitchFamily="34" charset="-128"/>
                <a:ea typeface="Arial Unicode MS" panose="020B0604020202020204" pitchFamily="34" charset="-128"/>
                <a:cs typeface="Arial Unicode MS" panose="020B0604020202020204" pitchFamily="34" charset="-128"/>
              </a:rPr>
              <a:t>Cộng</a:t>
            </a:r>
            <a:r>
              <a:rPr lang="en-US" sz="18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800" dirty="0" err="1">
                <a:latin typeface="Arial Unicode MS" panose="020B0604020202020204" pitchFamily="34" charset="-128"/>
                <a:ea typeface="Arial Unicode MS" panose="020B0604020202020204" pitchFamily="34" charset="-128"/>
                <a:cs typeface="Arial Unicode MS" panose="020B0604020202020204" pitchFamily="34" charset="-128"/>
              </a:rPr>
              <a:t>đoàn</a:t>
            </a:r>
            <a:r>
              <a:rPr lang="en-US" sz="18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800" dirty="0" err="1">
                <a:latin typeface="Arial Unicode MS" panose="020B0604020202020204" pitchFamily="34" charset="-128"/>
                <a:ea typeface="Arial Unicode MS" panose="020B0604020202020204" pitchFamily="34" charset="-128"/>
                <a:cs typeface="Arial Unicode MS" panose="020B0604020202020204" pitchFamily="34" charset="-128"/>
              </a:rPr>
              <a:t>trên</a:t>
            </a:r>
            <a:r>
              <a:rPr lang="en-US" sz="18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800" dirty="0" err="1">
                <a:latin typeface="Arial Unicode MS" panose="020B0604020202020204" pitchFamily="34" charset="-128"/>
                <a:ea typeface="Arial Unicode MS" panose="020B0604020202020204" pitchFamily="34" charset="-128"/>
                <a:cs typeface="Arial Unicode MS" panose="020B0604020202020204" pitchFamily="34" charset="-128"/>
              </a:rPr>
              <a:t>đường</a:t>
            </a:r>
            <a:r>
              <a:rPr lang="en-US" sz="1800" dirty="0">
                <a:latin typeface="Arial Unicode MS" panose="020B0604020202020204" pitchFamily="34" charset="-128"/>
                <a:ea typeface="Arial Unicode MS" panose="020B0604020202020204" pitchFamily="34" charset="-128"/>
                <a:cs typeface="Arial Unicode MS" panose="020B0604020202020204" pitchFamily="34" charset="-128"/>
              </a:rPr>
              <a:t> sứ </a:t>
            </a:r>
            <a:r>
              <a:rPr lang="en-US" sz="1800" dirty="0" err="1">
                <a:latin typeface="Arial Unicode MS" panose="020B0604020202020204" pitchFamily="34" charset="-128"/>
                <a:ea typeface="Arial Unicode MS" panose="020B0604020202020204" pitchFamily="34" charset="-128"/>
                <a:cs typeface="Arial Unicode MS" panose="020B0604020202020204" pitchFamily="34" charset="-128"/>
              </a:rPr>
              <a:t>vụ</a:t>
            </a:r>
            <a:r>
              <a:rPr lang="en-US" sz="1800" dirty="0">
                <a:latin typeface="Arial Unicode MS" panose="020B0604020202020204" pitchFamily="34" charset="-128"/>
                <a:ea typeface="Arial Unicode MS" panose="020B0604020202020204" pitchFamily="34" charset="-128"/>
                <a:cs typeface="Arial Unicode MS" panose="020B0604020202020204" pitchFamily="34" charset="-128"/>
              </a:rPr>
              <a:t> </a:t>
            </a:r>
          </a:p>
          <a:p>
            <a:r>
              <a:rPr lang="en-US" sz="18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How CLC vocation helped me in with my royal mission?</a:t>
            </a:r>
          </a:p>
          <a:p>
            <a:r>
              <a:rPr lang="en-US" sz="18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Servant leadership, Love and care for my family, </a:t>
            </a:r>
            <a:r>
              <a:rPr lang="en-US" sz="1800" dirty="0" err="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giáo</a:t>
            </a:r>
            <a:r>
              <a:rPr lang="en-US" sz="18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800" dirty="0" err="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xứ</a:t>
            </a:r>
            <a:r>
              <a:rPr lang="en-US" sz="18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 MRW, SEED, </a:t>
            </a:r>
            <a:r>
              <a:rPr lang="en-US" sz="1800" dirty="0" err="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Lightworks</a:t>
            </a:r>
            <a:r>
              <a:rPr lang="en-US" sz="18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 Spiritual direction.</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026" name="Picture 2" descr="Pope Francis kisses the foot of an inmate at the juvenile detention center of Casal del Marmo, Rome, on March 28, 2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4761" y="621526"/>
            <a:ext cx="6317416" cy="4067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97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subTnLst>
                                    <p:set>
                                      <p:cBhvr override="childStyle">
                                        <p:cTn dur="1" fill="hold" display="0" masterRel="nextClick" afterEffect="1"/>
                                        <p:tgtEl>
                                          <p:spTgt spid="1026"/>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grpId="0" nodeType="after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47869"/>
            <a:ext cx="3854528" cy="2329201"/>
          </a:xfrm>
        </p:spPr>
        <p:txBody>
          <a:bodyPr>
            <a:normAutofit fontScale="90000"/>
          </a:bodyPr>
          <a:lstStyle/>
          <a:p>
            <a:r>
              <a:rPr lang="en-US"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Ơn </a:t>
            </a:r>
            <a:r>
              <a:rPr lang="en-US"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Gọi</a:t>
            </a:r>
            <a:r>
              <a:rPr lang="en-US"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Đồng Hành-CLC </a:t>
            </a:r>
            <a:r>
              <a:rPr lang="en-US"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giúp</a:t>
            </a:r>
            <a:r>
              <a:rPr lang="en-US"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chúng</a:t>
            </a:r>
            <a:r>
              <a:rPr lang="en-US"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ta </a:t>
            </a:r>
            <a:r>
              <a:rPr lang="en-US"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thực</a:t>
            </a:r>
            <a:r>
              <a:rPr lang="en-US"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hiện</a:t>
            </a:r>
            <a:r>
              <a:rPr lang="en-US"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sứ </a:t>
            </a:r>
            <a:r>
              <a:rPr lang="en-US"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vụ</a:t>
            </a:r>
            <a:r>
              <a:rPr lang="en-US"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mình</a:t>
            </a:r>
            <a:r>
              <a:rPr lang="en-US"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đã</a:t>
            </a:r>
            <a:r>
              <a:rPr lang="en-US"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lãnh</a:t>
            </a:r>
            <a:r>
              <a:rPr lang="en-US"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nhận</a:t>
            </a:r>
            <a:r>
              <a:rPr lang="en-US"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khi</a:t>
            </a:r>
            <a:r>
              <a:rPr lang="en-US"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được</a:t>
            </a:r>
            <a:r>
              <a:rPr lang="en-US"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rửa</a:t>
            </a:r>
            <a:r>
              <a:rPr lang="en-US"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tội</a:t>
            </a:r>
            <a:r>
              <a:rPr lang="en-US"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Tư</a:t>
            </a:r>
            <a:r>
              <a:rPr lang="en-US"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tế</a:t>
            </a:r>
            <a:r>
              <a:rPr lang="en-US"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Ngôn</a:t>
            </a:r>
            <a:r>
              <a:rPr lang="en-US"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Sứ</a:t>
            </a:r>
            <a:r>
              <a:rPr lang="en-US"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và</a:t>
            </a:r>
            <a:r>
              <a:rPr lang="en-US"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Vương </a:t>
            </a:r>
            <a:r>
              <a:rPr lang="en-US"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Đế</a:t>
            </a:r>
            <a:r>
              <a:rPr lang="en-US"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a:t>
            </a:r>
            <a:br>
              <a:rPr lang="en-US"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US"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CLC vocation helps me accomplished my baptismal mission: Priesthood, Prophetic, and Royal Mission</a:t>
            </a:r>
          </a:p>
        </p:txBody>
      </p:sp>
      <p:sp>
        <p:nvSpPr>
          <p:cNvPr id="3" name="Content Placeholder 2"/>
          <p:cNvSpPr>
            <a:spLocks noGrp="1"/>
          </p:cNvSpPr>
          <p:nvPr>
            <p:ph idx="1"/>
          </p:nvPr>
        </p:nvSpPr>
        <p:spPr/>
        <p:txBody>
          <a:bodyPr>
            <a:normAutofit lnSpcReduction="10000"/>
          </a:bodyPr>
          <a:lstStyle/>
          <a:p>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Cộng</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đoàn</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của</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chúng</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tôi</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gồm</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những</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Kitô</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hữu</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nam</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và</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nữ</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người</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lớn</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cũng</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như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người</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trẻ</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thuộc</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mọi</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điều</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kiện</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xã</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hội</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muốn</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bước</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theo</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sát</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Đức</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Giêsu</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Kitô</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hơn</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và</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lao</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tác</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với</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Người</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hầu</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xây</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dựng</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Vương</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Quốc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của</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Thiên</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Chúa</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.(GP4)</a:t>
            </a:r>
          </a:p>
          <a:p>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Đó</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là</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những</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người</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nhận</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lấy</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Cộng</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Đoàn</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Christian Life Community như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ơn</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gọi</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đặc</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thù</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của</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mình</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trong</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lòng</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Giáo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Hội</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a:t>
            </a:r>
          </a:p>
          <a:p>
            <a:r>
              <a:rPr lang="en-GB"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Our Community is made up of Christians: men and women, adults and youth, of all social conditions </a:t>
            </a:r>
            <a:br>
              <a:rPr lang="en-GB"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GB"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who want to follow Jesus Christ more closely and work with him for the building of the Kingdom (GP4)</a:t>
            </a:r>
          </a:p>
          <a:p>
            <a:r>
              <a:rPr lang="en-GB"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who have recognized Christian Life Community as their particular vocation within the Church. </a:t>
            </a:r>
            <a:endParaRPr lang="en-US"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dirty="0"/>
          </a:p>
        </p:txBody>
      </p:sp>
      <p:sp>
        <p:nvSpPr>
          <p:cNvPr id="4" name="Text Placeholder 3"/>
          <p:cNvSpPr>
            <a:spLocks noGrp="1"/>
          </p:cNvSpPr>
          <p:nvPr>
            <p:ph type="body" sz="half" idx="2"/>
          </p:nvPr>
        </p:nvSpPr>
        <p:spPr>
          <a:xfrm>
            <a:off x="791634" y="2898367"/>
            <a:ext cx="3854528" cy="3670384"/>
          </a:xfrm>
        </p:spPr>
        <p:txBody>
          <a:bodyPr>
            <a:normAutofit/>
          </a:bodyPr>
          <a:lstStyle/>
          <a:p>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Giáo </a:t>
            </a:r>
            <a:r>
              <a:rPr lang="en-US" sz="1600" dirty="0" err="1">
                <a:latin typeface="Arial Unicode MS" panose="020B0604020202020204" pitchFamily="34" charset="-128"/>
                <a:ea typeface="Arial Unicode MS" panose="020B0604020202020204" pitchFamily="34" charset="-128"/>
                <a:cs typeface="Arial Unicode MS" panose="020B0604020202020204" pitchFamily="34" charset="-128"/>
              </a:rPr>
              <a:t>hội</a:t>
            </a:r>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latin typeface="Arial Unicode MS" panose="020B0604020202020204" pitchFamily="34" charset="-128"/>
                <a:ea typeface="Arial Unicode MS" panose="020B0604020202020204" pitchFamily="34" charset="-128"/>
                <a:cs typeface="Arial Unicode MS" panose="020B0604020202020204" pitchFamily="34" charset="-128"/>
              </a:rPr>
              <a:t>của</a:t>
            </a:r>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latin typeface="Arial Unicode MS" panose="020B0604020202020204" pitchFamily="34" charset="-128"/>
                <a:ea typeface="Arial Unicode MS" panose="020B0604020202020204" pitchFamily="34" charset="-128"/>
                <a:cs typeface="Arial Unicode MS" panose="020B0604020202020204" pitchFamily="34" charset="-128"/>
              </a:rPr>
              <a:t>chúng</a:t>
            </a:r>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 ta </a:t>
            </a:r>
            <a:r>
              <a:rPr lang="en-US" sz="1600" dirty="0" err="1">
                <a:latin typeface="Arial Unicode MS" panose="020B0604020202020204" pitchFamily="34" charset="-128"/>
                <a:ea typeface="Arial Unicode MS" panose="020B0604020202020204" pitchFamily="34" charset="-128"/>
                <a:cs typeface="Arial Unicode MS" panose="020B0604020202020204" pitchFamily="34" charset="-128"/>
              </a:rPr>
              <a:t>có</a:t>
            </a:r>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latin typeface="Arial Unicode MS" panose="020B0604020202020204" pitchFamily="34" charset="-128"/>
                <a:ea typeface="Arial Unicode MS" panose="020B0604020202020204" pitchFamily="34" charset="-128"/>
                <a:cs typeface="Arial Unicode MS" panose="020B0604020202020204" pitchFamily="34" charset="-128"/>
              </a:rPr>
              <a:t>nhiều</a:t>
            </a:r>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latin typeface="Arial Unicode MS" panose="020B0604020202020204" pitchFamily="34" charset="-128"/>
                <a:ea typeface="Arial Unicode MS" panose="020B0604020202020204" pitchFamily="34" charset="-128"/>
                <a:cs typeface="Arial Unicode MS" panose="020B0604020202020204" pitchFamily="34" charset="-128"/>
              </a:rPr>
              <a:t>ơn</a:t>
            </a:r>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latin typeface="Arial Unicode MS" panose="020B0604020202020204" pitchFamily="34" charset="-128"/>
                <a:ea typeface="Arial Unicode MS" panose="020B0604020202020204" pitchFamily="34" charset="-128"/>
                <a:cs typeface="Arial Unicode MS" panose="020B0604020202020204" pitchFamily="34" charset="-128"/>
              </a:rPr>
              <a:t>gọi</a:t>
            </a:r>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latin typeface="Arial Unicode MS" panose="020B0604020202020204" pitchFamily="34" charset="-128"/>
                <a:ea typeface="Arial Unicode MS" panose="020B0604020202020204" pitchFamily="34" charset="-128"/>
                <a:cs typeface="Arial Unicode MS" panose="020B0604020202020204" pitchFamily="34" charset="-128"/>
              </a:rPr>
              <a:t>Đồng</a:t>
            </a:r>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 Hành-CLC </a:t>
            </a:r>
            <a:r>
              <a:rPr lang="en-US" sz="1600" dirty="0" err="1">
                <a:latin typeface="Arial Unicode MS" panose="020B0604020202020204" pitchFamily="34" charset="-128"/>
                <a:ea typeface="Arial Unicode MS" panose="020B0604020202020204" pitchFamily="34" charset="-128"/>
                <a:cs typeface="Arial Unicode MS" panose="020B0604020202020204" pitchFamily="34" charset="-128"/>
              </a:rPr>
              <a:t>là</a:t>
            </a:r>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latin typeface="Arial Unicode MS" panose="020B0604020202020204" pitchFamily="34" charset="-128"/>
                <a:ea typeface="Arial Unicode MS" panose="020B0604020202020204" pitchFamily="34" charset="-128"/>
                <a:cs typeface="Arial Unicode MS" panose="020B0604020202020204" pitchFamily="34" charset="-128"/>
              </a:rPr>
              <a:t>một</a:t>
            </a:r>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latin typeface="Arial Unicode MS" panose="020B0604020202020204" pitchFamily="34" charset="-128"/>
                <a:ea typeface="Arial Unicode MS" panose="020B0604020202020204" pitchFamily="34" charset="-128"/>
                <a:cs typeface="Arial Unicode MS" panose="020B0604020202020204" pitchFamily="34" charset="-128"/>
              </a:rPr>
              <a:t>ơn</a:t>
            </a:r>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latin typeface="Arial Unicode MS" panose="020B0604020202020204" pitchFamily="34" charset="-128"/>
                <a:ea typeface="Arial Unicode MS" panose="020B0604020202020204" pitchFamily="34" charset="-128"/>
                <a:cs typeface="Arial Unicode MS" panose="020B0604020202020204" pitchFamily="34" charset="-128"/>
              </a:rPr>
              <a:t>gọi</a:t>
            </a:r>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latin typeface="Arial Unicode MS" panose="020B0604020202020204" pitchFamily="34" charset="-128"/>
                <a:ea typeface="Arial Unicode MS" panose="020B0604020202020204" pitchFamily="34" charset="-128"/>
                <a:cs typeface="Arial Unicode MS" panose="020B0604020202020204" pitchFamily="34" charset="-128"/>
              </a:rPr>
              <a:t>của</a:t>
            </a:r>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 Giáo </a:t>
            </a:r>
            <a:r>
              <a:rPr lang="en-US" sz="1600" dirty="0" err="1">
                <a:latin typeface="Arial Unicode MS" panose="020B0604020202020204" pitchFamily="34" charset="-128"/>
                <a:ea typeface="Arial Unicode MS" panose="020B0604020202020204" pitchFamily="34" charset="-128"/>
                <a:cs typeface="Arial Unicode MS" panose="020B0604020202020204" pitchFamily="34" charset="-128"/>
              </a:rPr>
              <a:t>Hội</a:t>
            </a:r>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latin typeface="Arial Unicode MS" panose="020B0604020202020204" pitchFamily="34" charset="-128"/>
                <a:ea typeface="Arial Unicode MS" panose="020B0604020202020204" pitchFamily="34" charset="-128"/>
                <a:cs typeface="Arial Unicode MS" panose="020B0604020202020204" pitchFamily="34" charset="-128"/>
              </a:rPr>
              <a:t>cho</a:t>
            </a:r>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latin typeface="Arial Unicode MS" panose="020B0604020202020204" pitchFamily="34" charset="-128"/>
                <a:ea typeface="Arial Unicode MS" panose="020B0604020202020204" pitchFamily="34" charset="-128"/>
                <a:cs typeface="Arial Unicode MS" panose="020B0604020202020204" pitchFamily="34" charset="-128"/>
              </a:rPr>
              <a:t>người</a:t>
            </a:r>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latin typeface="Arial Unicode MS" panose="020B0604020202020204" pitchFamily="34" charset="-128"/>
                <a:ea typeface="Arial Unicode MS" panose="020B0604020202020204" pitchFamily="34" charset="-128"/>
                <a:cs typeface="Arial Unicode MS" panose="020B0604020202020204" pitchFamily="34" charset="-128"/>
              </a:rPr>
              <a:t>giáo</a:t>
            </a:r>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latin typeface="Arial Unicode MS" panose="020B0604020202020204" pitchFamily="34" charset="-128"/>
                <a:ea typeface="Arial Unicode MS" panose="020B0604020202020204" pitchFamily="34" charset="-128"/>
                <a:cs typeface="Arial Unicode MS" panose="020B0604020202020204" pitchFamily="34" charset="-128"/>
              </a:rPr>
              <a:t>dân</a:t>
            </a:r>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latin typeface="Arial Unicode MS" panose="020B0604020202020204" pitchFamily="34" charset="-128"/>
                <a:ea typeface="Arial Unicode MS" panose="020B0604020202020204" pitchFamily="34" charset="-128"/>
                <a:cs typeface="Arial Unicode MS" panose="020B0604020202020204" pitchFamily="34" charset="-128"/>
              </a:rPr>
              <a:t>Những</a:t>
            </a:r>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latin typeface="Arial Unicode MS" panose="020B0604020202020204" pitchFamily="34" charset="-128"/>
                <a:ea typeface="Arial Unicode MS" panose="020B0604020202020204" pitchFamily="34" charset="-128"/>
                <a:cs typeface="Arial Unicode MS" panose="020B0604020202020204" pitchFamily="34" charset="-128"/>
              </a:rPr>
              <a:t>ai</a:t>
            </a:r>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latin typeface="Arial Unicode MS" panose="020B0604020202020204" pitchFamily="34" charset="-128"/>
                <a:ea typeface="Arial Unicode MS" panose="020B0604020202020204" pitchFamily="34" charset="-128"/>
                <a:cs typeface="Arial Unicode MS" panose="020B0604020202020204" pitchFamily="34" charset="-128"/>
              </a:rPr>
              <a:t>thấy</a:t>
            </a:r>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latin typeface="Arial Unicode MS" panose="020B0604020202020204" pitchFamily="34" charset="-128"/>
                <a:ea typeface="Arial Unicode MS" panose="020B0604020202020204" pitchFamily="34" charset="-128"/>
                <a:cs typeface="Arial Unicode MS" panose="020B0604020202020204" pitchFamily="34" charset="-128"/>
              </a:rPr>
              <a:t>mình</a:t>
            </a:r>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latin typeface="Arial Unicode MS" panose="020B0604020202020204" pitchFamily="34" charset="-128"/>
                <a:ea typeface="Arial Unicode MS" panose="020B0604020202020204" pitchFamily="34" charset="-128"/>
                <a:cs typeface="Arial Unicode MS" panose="020B0604020202020204" pitchFamily="34" charset="-128"/>
              </a:rPr>
              <a:t>cần</a:t>
            </a:r>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latin typeface="Arial Unicode MS" panose="020B0604020202020204" pitchFamily="34" charset="-128"/>
                <a:ea typeface="Arial Unicode MS" panose="020B0604020202020204" pitchFamily="34" charset="-128"/>
                <a:cs typeface="Arial Unicode MS" panose="020B0604020202020204" pitchFamily="34" charset="-128"/>
              </a:rPr>
              <a:t>được</a:t>
            </a:r>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latin typeface="Arial Unicode MS" panose="020B0604020202020204" pitchFamily="34" charset="-128"/>
                <a:ea typeface="Arial Unicode MS" panose="020B0604020202020204" pitchFamily="34" charset="-128"/>
                <a:cs typeface="Arial Unicode MS" panose="020B0604020202020204" pitchFamily="34" charset="-128"/>
              </a:rPr>
              <a:t>nâng</a:t>
            </a:r>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latin typeface="Arial Unicode MS" panose="020B0604020202020204" pitchFamily="34" charset="-128"/>
                <a:ea typeface="Arial Unicode MS" panose="020B0604020202020204" pitchFamily="34" charset="-128"/>
                <a:cs typeface="Arial Unicode MS" panose="020B0604020202020204" pitchFamily="34" charset="-128"/>
              </a:rPr>
              <a:t>đỡ</a:t>
            </a:r>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latin typeface="Arial Unicode MS" panose="020B0604020202020204" pitchFamily="34" charset="-128"/>
                <a:ea typeface="Arial Unicode MS" panose="020B0604020202020204" pitchFamily="34" charset="-128"/>
                <a:cs typeface="Arial Unicode MS" panose="020B0604020202020204" pitchFamily="34" charset="-128"/>
              </a:rPr>
              <a:t>để</a:t>
            </a:r>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latin typeface="Arial Unicode MS" panose="020B0604020202020204" pitchFamily="34" charset="-128"/>
                <a:ea typeface="Arial Unicode MS" panose="020B0604020202020204" pitchFamily="34" charset="-128"/>
                <a:cs typeface="Arial Unicode MS" panose="020B0604020202020204" pitchFamily="34" charset="-128"/>
              </a:rPr>
              <a:t>sống</a:t>
            </a:r>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latin typeface="Arial Unicode MS" panose="020B0604020202020204" pitchFamily="34" charset="-128"/>
                <a:ea typeface="Arial Unicode MS" panose="020B0604020202020204" pitchFamily="34" charset="-128"/>
                <a:cs typeface="Arial Unicode MS" panose="020B0604020202020204" pitchFamily="34" charset="-128"/>
              </a:rPr>
              <a:t>trọn</a:t>
            </a:r>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latin typeface="Arial Unicode MS" panose="020B0604020202020204" pitchFamily="34" charset="-128"/>
                <a:ea typeface="Arial Unicode MS" panose="020B0604020202020204" pitchFamily="34" charset="-128"/>
                <a:cs typeface="Arial Unicode MS" panose="020B0604020202020204" pitchFamily="34" charset="-128"/>
              </a:rPr>
              <a:t>vẹn</a:t>
            </a:r>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 sứ </a:t>
            </a:r>
            <a:r>
              <a:rPr lang="en-US" sz="1600" dirty="0" err="1">
                <a:latin typeface="Arial Unicode MS" panose="020B0604020202020204" pitchFamily="34" charset="-128"/>
                <a:ea typeface="Arial Unicode MS" panose="020B0604020202020204" pitchFamily="34" charset="-128"/>
                <a:cs typeface="Arial Unicode MS" panose="020B0604020202020204" pitchFamily="34" charset="-128"/>
              </a:rPr>
              <a:t>vụ</a:t>
            </a:r>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latin typeface="Arial Unicode MS" panose="020B0604020202020204" pitchFamily="34" charset="-128"/>
                <a:ea typeface="Arial Unicode MS" panose="020B0604020202020204" pitchFamily="34" charset="-128"/>
                <a:cs typeface="Arial Unicode MS" panose="020B0604020202020204" pitchFamily="34" charset="-128"/>
              </a:rPr>
              <a:t>mà</a:t>
            </a:r>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latin typeface="Arial Unicode MS" panose="020B0604020202020204" pitchFamily="34" charset="-128"/>
                <a:ea typeface="Arial Unicode MS" panose="020B0604020202020204" pitchFamily="34" charset="-128"/>
                <a:cs typeface="Arial Unicode MS" panose="020B0604020202020204" pitchFamily="34" charset="-128"/>
              </a:rPr>
              <a:t>họ</a:t>
            </a:r>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latin typeface="Arial Unicode MS" panose="020B0604020202020204" pitchFamily="34" charset="-128"/>
                <a:ea typeface="Arial Unicode MS" panose="020B0604020202020204" pitchFamily="34" charset="-128"/>
                <a:cs typeface="Arial Unicode MS" panose="020B0604020202020204" pitchFamily="34" charset="-128"/>
              </a:rPr>
              <a:t>đã</a:t>
            </a:r>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latin typeface="Arial Unicode MS" panose="020B0604020202020204" pitchFamily="34" charset="-128"/>
                <a:ea typeface="Arial Unicode MS" panose="020B0604020202020204" pitchFamily="34" charset="-128"/>
                <a:cs typeface="Arial Unicode MS" panose="020B0604020202020204" pitchFamily="34" charset="-128"/>
              </a:rPr>
              <a:t>lãnh</a:t>
            </a:r>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latin typeface="Arial Unicode MS" panose="020B0604020202020204" pitchFamily="34" charset="-128"/>
                <a:ea typeface="Arial Unicode MS" panose="020B0604020202020204" pitchFamily="34" charset="-128"/>
                <a:cs typeface="Arial Unicode MS" panose="020B0604020202020204" pitchFamily="34" charset="-128"/>
              </a:rPr>
              <a:t>nhận</a:t>
            </a:r>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latin typeface="Arial Unicode MS" panose="020B0604020202020204" pitchFamily="34" charset="-128"/>
                <a:ea typeface="Arial Unicode MS" panose="020B0604020202020204" pitchFamily="34" charset="-128"/>
                <a:cs typeface="Arial Unicode MS" panose="020B0604020202020204" pitchFamily="34" charset="-128"/>
              </a:rPr>
              <a:t>trong</a:t>
            </a:r>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latin typeface="Arial Unicode MS" panose="020B0604020202020204" pitchFamily="34" charset="-128"/>
                <a:ea typeface="Arial Unicode MS" panose="020B0604020202020204" pitchFamily="34" charset="-128"/>
                <a:cs typeface="Arial Unicode MS" panose="020B0604020202020204" pitchFamily="34" charset="-128"/>
              </a:rPr>
              <a:t>bí</a:t>
            </a:r>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latin typeface="Arial Unicode MS" panose="020B0604020202020204" pitchFamily="34" charset="-128"/>
                <a:ea typeface="Arial Unicode MS" panose="020B0604020202020204" pitchFamily="34" charset="-128"/>
                <a:cs typeface="Arial Unicode MS" panose="020B0604020202020204" pitchFamily="34" charset="-128"/>
              </a:rPr>
              <a:t>tích</a:t>
            </a:r>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latin typeface="Arial Unicode MS" panose="020B0604020202020204" pitchFamily="34" charset="-128"/>
                <a:ea typeface="Arial Unicode MS" panose="020B0604020202020204" pitchFamily="34" charset="-128"/>
                <a:cs typeface="Arial Unicode MS" panose="020B0604020202020204" pitchFamily="34" charset="-128"/>
              </a:rPr>
              <a:t>rửa</a:t>
            </a:r>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latin typeface="Arial Unicode MS" panose="020B0604020202020204" pitchFamily="34" charset="-128"/>
                <a:ea typeface="Arial Unicode MS" panose="020B0604020202020204" pitchFamily="34" charset="-128"/>
                <a:cs typeface="Arial Unicode MS" panose="020B0604020202020204" pitchFamily="34" charset="-128"/>
              </a:rPr>
              <a:t>tội</a:t>
            </a:r>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a:t>
            </a:r>
          </a:p>
          <a:p>
            <a:endParaRPr lang="en-US" sz="1600" dirty="0"/>
          </a:p>
          <a:p>
            <a:r>
              <a:rPr lang="en-US" sz="16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There are many vocations in our church, CLC is just one of many vocation for the laity and especially for those who needed some extra help in living out your baptismal mission.</a:t>
            </a:r>
          </a:p>
        </p:txBody>
      </p:sp>
    </p:spTree>
    <p:extLst>
      <p:ext uri="{BB962C8B-B14F-4D97-AF65-F5344CB8AC3E}">
        <p14:creationId xmlns:p14="http://schemas.microsoft.com/office/powerpoint/2010/main" val="25456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a:solidFill>
                  <a:srgbClr val="002060"/>
                </a:solidFill>
              </a:rPr>
              <a:t>Ơn</a:t>
            </a:r>
            <a:r>
              <a:rPr lang="en-US" sz="3200" dirty="0">
                <a:solidFill>
                  <a:srgbClr val="002060"/>
                </a:solidFill>
              </a:rPr>
              <a:t> </a:t>
            </a:r>
            <a:r>
              <a:rPr lang="en-US" sz="3200" dirty="0" err="1">
                <a:solidFill>
                  <a:srgbClr val="002060"/>
                </a:solidFill>
              </a:rPr>
              <a:t>Gọi</a:t>
            </a:r>
            <a:r>
              <a:rPr lang="en-US" sz="3200" dirty="0">
                <a:solidFill>
                  <a:srgbClr val="002060"/>
                </a:solidFill>
              </a:rPr>
              <a:t> Ki-</a:t>
            </a:r>
            <a:r>
              <a:rPr lang="en-US" sz="3200" dirty="0" err="1">
                <a:solidFill>
                  <a:srgbClr val="002060"/>
                </a:solidFill>
              </a:rPr>
              <a:t>tô</a:t>
            </a:r>
            <a:r>
              <a:rPr lang="en-US" sz="3200" dirty="0">
                <a:solidFill>
                  <a:srgbClr val="002060"/>
                </a:solidFill>
              </a:rPr>
              <a:t>-</a:t>
            </a:r>
            <a:r>
              <a:rPr lang="en-US" sz="3200" dirty="0" err="1">
                <a:solidFill>
                  <a:srgbClr val="002060"/>
                </a:solidFill>
              </a:rPr>
              <a:t>hữu</a:t>
            </a:r>
            <a:r>
              <a:rPr lang="en-US" sz="3200" dirty="0">
                <a:solidFill>
                  <a:srgbClr val="002060"/>
                </a:solidFill>
              </a:rPr>
              <a:t> Christian Vocation</a:t>
            </a:r>
          </a:p>
        </p:txBody>
      </p:sp>
      <p:sp>
        <p:nvSpPr>
          <p:cNvPr id="3" name="Content Placeholder 2"/>
          <p:cNvSpPr>
            <a:spLocks noGrp="1"/>
          </p:cNvSpPr>
          <p:nvPr>
            <p:ph idx="1"/>
          </p:nvPr>
        </p:nvSpPr>
        <p:spPr>
          <a:xfrm>
            <a:off x="4760461" y="513184"/>
            <a:ext cx="5055344" cy="5528177"/>
          </a:xfrm>
        </p:spPr>
        <p:txBody>
          <a:bodyPr>
            <a:normAutofit/>
          </a:bodyPr>
          <a:lstStyle/>
          <a:p>
            <a:endParaRPr lang="en-US" dirty="0"/>
          </a:p>
          <a:p>
            <a:r>
              <a:rPr lang="vi-VN" dirty="0"/>
              <a:t> Ơn gọi Ki-tô hữu là lời mời gọi hãy sắp xếp lại cuộc sống của mình để đặt Chúa Giê-su làm tâm điểm. Trong ơn gọi Ki-tô hữu, chúng ta được hứng khởi để chọn một lối sống mới, được sức mạnh để bền vững trong sứ mệnh và niềm vui để loan báo Tin Mừng cho người nghèo, để mến yêu và để tha thứ. </a:t>
            </a:r>
            <a:endParaRPr lang="en-US" dirty="0"/>
          </a:p>
          <a:p>
            <a:endParaRPr lang="en-US" dirty="0"/>
          </a:p>
          <a:p>
            <a:r>
              <a:rPr lang="en-US" dirty="0"/>
              <a:t> </a:t>
            </a:r>
            <a:r>
              <a:rPr lang="en-US" dirty="0">
                <a:solidFill>
                  <a:srgbClr val="002060"/>
                </a:solidFill>
              </a:rPr>
              <a:t>The Christian vocation is an invitation to reorder all one's life by placing Jesus at its </a:t>
            </a:r>
            <a:r>
              <a:rPr lang="en-US" dirty="0" err="1">
                <a:solidFill>
                  <a:srgbClr val="002060"/>
                </a:solidFill>
              </a:rPr>
              <a:t>centre</a:t>
            </a:r>
            <a:r>
              <a:rPr lang="en-US" dirty="0">
                <a:solidFill>
                  <a:srgbClr val="002060"/>
                </a:solidFill>
              </a:rPr>
              <a:t>. In the Christian vocation, we find the inspiration to choose a new lifestyle, the strength to persevere and the joy to announce the Good News to the poor, to love and to pardon. </a:t>
            </a:r>
          </a:p>
          <a:p>
            <a:endParaRPr lang="en-US" dirty="0"/>
          </a:p>
        </p:txBody>
      </p:sp>
      <p:sp>
        <p:nvSpPr>
          <p:cNvPr id="4" name="Text Placeholder 3"/>
          <p:cNvSpPr>
            <a:spLocks noGrp="1"/>
          </p:cNvSpPr>
          <p:nvPr>
            <p:ph type="body" sz="half" idx="2"/>
          </p:nvPr>
        </p:nvSpPr>
        <p:spPr/>
        <p:txBody>
          <a:bodyPr/>
          <a:lstStyle/>
          <a:p>
            <a:endParaRPr lang="en-US" dirty="0"/>
          </a:p>
          <a:p>
            <a:r>
              <a:rPr lang="en-US" sz="2800" dirty="0"/>
              <a:t> CLC Charism 12</a:t>
            </a:r>
          </a:p>
        </p:txBody>
      </p:sp>
    </p:spTree>
    <p:extLst>
      <p:ext uri="{BB962C8B-B14F-4D97-AF65-F5344CB8AC3E}">
        <p14:creationId xmlns:p14="http://schemas.microsoft.com/office/powerpoint/2010/main" val="91394130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1047</TotalTime>
  <Words>1563</Words>
  <Application>Microsoft Office PowerPoint</Application>
  <PresentationFormat>Widescreen</PresentationFormat>
  <Paragraphs>97</Paragraphs>
  <Slides>11</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Arial Unicode MS</vt:lpstr>
      <vt:lpstr>Calibri</vt:lpstr>
      <vt:lpstr>Open Sans</vt:lpstr>
      <vt:lpstr>Tahoma</vt:lpstr>
      <vt:lpstr>Trebuchet MS</vt:lpstr>
      <vt:lpstr>Wingdings 3</vt:lpstr>
      <vt:lpstr>Facet</vt:lpstr>
      <vt:lpstr>PowerPoint Presentation</vt:lpstr>
      <vt:lpstr>Ơn Gọi Ki-tô-hữu Christian Vocation</vt:lpstr>
      <vt:lpstr>  Nhờ bí tích rửa tội,[chúng ta] tham dự vào sứ vụ Tư Tế của Đức Kitô, vào sứ mạng Ngôn Sứ và Vương Đế của Người  By Baptism [we] share in the priesthood of Christ, in his prophetic and royal mission</vt:lpstr>
      <vt:lpstr>Sứ vụ Tư Tế  - priestly mission</vt:lpstr>
      <vt:lpstr>Linh Thao</vt:lpstr>
      <vt:lpstr>Sứ vụ Ngôn Sứ  - Prophetic</vt:lpstr>
      <vt:lpstr>Sứ vụ Vương Đế - Royal Mission</vt:lpstr>
      <vt:lpstr>Ơn Gọi Đồng Hành-CLC giúp chúng ta thực hiện sứ vụ mình đã lãnh nhận khi được rửa tội: Tư tế, Ngôn Sứ, và Vương Đế. CLC vocation helps me accomplished my baptismal mission: Priesthood, Prophetic, and Royal Mission</vt:lpstr>
      <vt:lpstr>Ơn Gọi Ki-tô-hữu Christian Vocation</vt:lpstr>
      <vt:lpstr>An Invitation…</vt:lpstr>
      <vt:lpstr>A challenge… by St. Mother Teresa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Tư Tế  -  Priestly</dc:title>
  <dc:creator>Vu, John</dc:creator>
  <cp:lastModifiedBy>John Vu</cp:lastModifiedBy>
  <cp:revision>78</cp:revision>
  <dcterms:created xsi:type="dcterms:W3CDTF">2016-04-19T17:25:42Z</dcterms:created>
  <dcterms:modified xsi:type="dcterms:W3CDTF">2018-05-25T18:25:56Z</dcterms:modified>
</cp:coreProperties>
</file>